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4"/>
  </p:sldMasterIdLst>
  <p:notesMasterIdLst>
    <p:notesMasterId r:id="rId179"/>
  </p:notesMasterIdLst>
  <p:sldIdLst>
    <p:sldId id="283" r:id="rId5"/>
    <p:sldId id="333" r:id="rId6"/>
    <p:sldId id="355" r:id="rId7"/>
    <p:sldId id="354" r:id="rId8"/>
    <p:sldId id="361" r:id="rId9"/>
    <p:sldId id="357" r:id="rId10"/>
    <p:sldId id="358" r:id="rId11"/>
    <p:sldId id="359" r:id="rId12"/>
    <p:sldId id="360" r:id="rId13"/>
    <p:sldId id="356" r:id="rId14"/>
    <p:sldId id="353" r:id="rId15"/>
    <p:sldId id="336" r:id="rId16"/>
    <p:sldId id="346" r:id="rId17"/>
    <p:sldId id="347" r:id="rId18"/>
    <p:sldId id="349" r:id="rId19"/>
    <p:sldId id="350" r:id="rId20"/>
    <p:sldId id="351" r:id="rId21"/>
    <p:sldId id="352" r:id="rId22"/>
    <p:sldId id="348" r:id="rId23"/>
    <p:sldId id="362" r:id="rId24"/>
    <p:sldId id="363" r:id="rId25"/>
    <p:sldId id="340" r:id="rId26"/>
    <p:sldId id="364" r:id="rId27"/>
    <p:sldId id="436" r:id="rId28"/>
    <p:sldId id="437" r:id="rId29"/>
    <p:sldId id="438" r:id="rId30"/>
    <p:sldId id="439" r:id="rId31"/>
    <p:sldId id="440" r:id="rId32"/>
    <p:sldId id="441" r:id="rId33"/>
    <p:sldId id="442" r:id="rId34"/>
    <p:sldId id="443" r:id="rId35"/>
    <p:sldId id="476" r:id="rId36"/>
    <p:sldId id="477" r:id="rId37"/>
    <p:sldId id="478" r:id="rId38"/>
    <p:sldId id="479" r:id="rId39"/>
    <p:sldId id="480" r:id="rId40"/>
    <p:sldId id="444" r:id="rId41"/>
    <p:sldId id="430" r:id="rId42"/>
    <p:sldId id="431" r:id="rId43"/>
    <p:sldId id="432" r:id="rId44"/>
    <p:sldId id="433" r:id="rId45"/>
    <p:sldId id="445" r:id="rId46"/>
    <p:sldId id="483" r:id="rId47"/>
    <p:sldId id="484" r:id="rId48"/>
    <p:sldId id="485" r:id="rId49"/>
    <p:sldId id="486" r:id="rId50"/>
    <p:sldId id="487" r:id="rId51"/>
    <p:sldId id="488" r:id="rId52"/>
    <p:sldId id="489" r:id="rId53"/>
    <p:sldId id="490" r:id="rId54"/>
    <p:sldId id="491" r:id="rId55"/>
    <p:sldId id="492" r:id="rId56"/>
    <p:sldId id="493" r:id="rId57"/>
    <p:sldId id="494" r:id="rId58"/>
    <p:sldId id="495" r:id="rId59"/>
    <p:sldId id="496" r:id="rId60"/>
    <p:sldId id="497" r:id="rId61"/>
    <p:sldId id="498" r:id="rId62"/>
    <p:sldId id="482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03" r:id="rId76"/>
    <p:sldId id="40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368" r:id="rId91"/>
    <p:sldId id="375" r:id="rId92"/>
    <p:sldId id="385" r:id="rId93"/>
    <p:sldId id="377" r:id="rId94"/>
    <p:sldId id="378" r:id="rId95"/>
    <p:sldId id="379" r:id="rId96"/>
    <p:sldId id="380" r:id="rId97"/>
    <p:sldId id="381" r:id="rId98"/>
    <p:sldId id="382" r:id="rId99"/>
    <p:sldId id="383" r:id="rId100"/>
    <p:sldId id="391" r:id="rId101"/>
    <p:sldId id="392" r:id="rId102"/>
    <p:sldId id="384" r:id="rId103"/>
    <p:sldId id="393" r:id="rId104"/>
    <p:sldId id="387" r:id="rId105"/>
    <p:sldId id="388" r:id="rId106"/>
    <p:sldId id="389" r:id="rId107"/>
    <p:sldId id="390" r:id="rId108"/>
    <p:sldId id="374" r:id="rId109"/>
    <p:sldId id="386" r:id="rId110"/>
    <p:sldId id="369" r:id="rId111"/>
    <p:sldId id="370" r:id="rId112"/>
    <p:sldId id="371" r:id="rId113"/>
    <p:sldId id="372" r:id="rId114"/>
    <p:sldId id="373" r:id="rId115"/>
    <p:sldId id="395" r:id="rId116"/>
    <p:sldId id="397" r:id="rId117"/>
    <p:sldId id="396" r:id="rId118"/>
    <p:sldId id="398" r:id="rId119"/>
    <p:sldId id="402" r:id="rId120"/>
    <p:sldId id="399" r:id="rId121"/>
    <p:sldId id="400" r:id="rId122"/>
    <p:sldId id="401" r:id="rId123"/>
    <p:sldId id="446" r:id="rId124"/>
    <p:sldId id="447" r:id="rId125"/>
    <p:sldId id="448" r:id="rId126"/>
    <p:sldId id="449" r:id="rId127"/>
    <p:sldId id="450" r:id="rId128"/>
    <p:sldId id="451" r:id="rId129"/>
    <p:sldId id="452" r:id="rId130"/>
    <p:sldId id="453" r:id="rId131"/>
    <p:sldId id="454" r:id="rId132"/>
    <p:sldId id="455" r:id="rId133"/>
    <p:sldId id="456" r:id="rId134"/>
    <p:sldId id="457" r:id="rId135"/>
    <p:sldId id="458" r:id="rId136"/>
    <p:sldId id="459" r:id="rId137"/>
    <p:sldId id="460" r:id="rId138"/>
    <p:sldId id="461" r:id="rId139"/>
    <p:sldId id="462" r:id="rId140"/>
    <p:sldId id="463" r:id="rId141"/>
    <p:sldId id="464" r:id="rId142"/>
    <p:sldId id="465" r:id="rId143"/>
    <p:sldId id="466" r:id="rId144"/>
    <p:sldId id="467" r:id="rId145"/>
    <p:sldId id="468" r:id="rId146"/>
    <p:sldId id="469" r:id="rId147"/>
    <p:sldId id="470" r:id="rId148"/>
    <p:sldId id="471" r:id="rId149"/>
    <p:sldId id="472" r:id="rId150"/>
    <p:sldId id="473" r:id="rId151"/>
    <p:sldId id="474" r:id="rId152"/>
    <p:sldId id="475" r:id="rId153"/>
    <p:sldId id="499" r:id="rId154"/>
    <p:sldId id="500" r:id="rId155"/>
    <p:sldId id="501" r:id="rId156"/>
    <p:sldId id="502" r:id="rId157"/>
    <p:sldId id="503" r:id="rId158"/>
    <p:sldId id="504" r:id="rId159"/>
    <p:sldId id="505" r:id="rId160"/>
    <p:sldId id="506" r:id="rId161"/>
    <p:sldId id="507" r:id="rId162"/>
    <p:sldId id="509" r:id="rId163"/>
    <p:sldId id="510" r:id="rId164"/>
    <p:sldId id="511" r:id="rId165"/>
    <p:sldId id="512" r:id="rId166"/>
    <p:sldId id="513" r:id="rId167"/>
    <p:sldId id="514" r:id="rId168"/>
    <p:sldId id="508" r:id="rId169"/>
    <p:sldId id="516" r:id="rId170"/>
    <p:sldId id="517" r:id="rId171"/>
    <p:sldId id="515" r:id="rId172"/>
    <p:sldId id="518" r:id="rId173"/>
    <p:sldId id="481" r:id="rId174"/>
    <p:sldId id="365" r:id="rId175"/>
    <p:sldId id="338" r:id="rId176"/>
    <p:sldId id="519" r:id="rId177"/>
    <p:sldId id="339" r:id="rId178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BFF"/>
    <a:srgbClr val="E4F6FE"/>
    <a:srgbClr val="D5F0F9"/>
    <a:srgbClr val="AAD2E9"/>
    <a:srgbClr val="FFEB99"/>
    <a:srgbClr val="E6CEFF"/>
    <a:srgbClr val="FFCC99"/>
    <a:srgbClr val="D4F4D4"/>
    <a:srgbClr val="FFBAC8"/>
    <a:srgbClr val="B8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6366" autoAdjust="0"/>
  </p:normalViewPr>
  <p:slideViewPr>
    <p:cSldViewPr snapToGrid="0">
      <p:cViewPr>
        <p:scale>
          <a:sx n="75" d="100"/>
          <a:sy n="75" d="100"/>
        </p:scale>
        <p:origin x="87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1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75" Type="http://schemas.openxmlformats.org/officeDocument/2006/relationships/slide" Target="slides/slide171.xml"/><Relationship Id="rId170" Type="http://schemas.openxmlformats.org/officeDocument/2006/relationships/slide" Target="slides/slide166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72" Type="http://schemas.openxmlformats.org/officeDocument/2006/relationships/slide" Target="slides/slide168.xml"/><Relationship Id="rId180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183" y="0"/>
            <a:ext cx="3037628" cy="466412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21D603EA-85D6-422C-AB10-17A2A7923832}" type="datetimeFigureOut">
              <a:rPr lang="en-US" smtClean="0"/>
              <a:t>6/24/2015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50" tIns="45825" rIns="91650" bIns="458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359" y="4474689"/>
            <a:ext cx="5607684" cy="3659661"/>
          </a:xfrm>
          <a:prstGeom prst="rect">
            <a:avLst/>
          </a:prstGeom>
        </p:spPr>
        <p:txBody>
          <a:bodyPr vert="horz" lIns="91650" tIns="45825" rIns="91650" bIns="4582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183" y="8829989"/>
            <a:ext cx="3037628" cy="466411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6DE649CB-0B81-4204-A849-0379B10D6E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DD43932-FA4D-490C-A4C8-57D0D731FE78}" type="slidenum">
              <a:rPr lang="en-US" altLang="en-US" sz="1200">
                <a:solidFill>
                  <a:schemeClr val="tx1"/>
                </a:solidFill>
              </a:rPr>
              <a:pPr/>
              <a:t>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6000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4E0B90B5-8C9F-4C70-9982-E5E26531B1B0}" type="slidenum">
              <a:rPr lang="en-US" altLang="en-US" sz="1200">
                <a:solidFill>
                  <a:schemeClr val="tx1"/>
                </a:solidFill>
              </a:rPr>
              <a:pPr/>
              <a:t>29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78490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0D8E98C-B23B-43E5-B569-459730129F19}" type="slidenum">
              <a:rPr lang="en-US" altLang="en-US" sz="1200">
                <a:solidFill>
                  <a:schemeClr val="tx1"/>
                </a:solidFill>
              </a:rPr>
              <a:pPr/>
              <a:t>31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7232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BF95E7E1-4C48-40F1-BACA-838554D55050}" type="slidenum">
              <a:rPr lang="en-US" altLang="en-US" sz="1200">
                <a:solidFill>
                  <a:schemeClr val="tx1"/>
                </a:solidFill>
              </a:rPr>
              <a:pPr/>
              <a:t>32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59703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10912BB-8DA4-47DE-8B79-DB4AEDF45D0B}" type="slidenum">
              <a:rPr lang="en-US" altLang="en-US" sz="1200">
                <a:solidFill>
                  <a:schemeClr val="tx1"/>
                </a:solidFill>
              </a:rPr>
              <a:pPr/>
              <a:t>34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695325"/>
            <a:ext cx="4646613" cy="3486150"/>
          </a:xfrm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01823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10912BB-8DA4-47DE-8B79-DB4AEDF45D0B}" type="slidenum">
              <a:rPr lang="en-US" altLang="en-US" sz="1200">
                <a:solidFill>
                  <a:schemeClr val="tx1"/>
                </a:solidFill>
              </a:rPr>
              <a:pPr/>
              <a:t>35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695325"/>
            <a:ext cx="4646613" cy="3486150"/>
          </a:xfrm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14838"/>
            <a:ext cx="502920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629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91B236D-1C84-470F-B704-CC209DB585F5}" type="slidenum">
              <a:rPr lang="en-US" altLang="en-US" sz="1200">
                <a:solidFill>
                  <a:schemeClr val="tx1"/>
                </a:solidFill>
              </a:rPr>
              <a:pPr/>
              <a:t>37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25552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9D20EA6-CBA8-4854-807F-B84412F681C3}" type="slidenum">
              <a:rPr lang="en-US" altLang="en-US" sz="1200">
                <a:solidFill>
                  <a:schemeClr val="tx1"/>
                </a:solidFill>
              </a:rPr>
              <a:pPr/>
              <a:t>38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6593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F93B6A2-7E26-48CE-AF2D-7DDE8F1A3AE6}" type="slidenum">
              <a:rPr lang="en-US" altLang="en-US" sz="1200">
                <a:solidFill>
                  <a:schemeClr val="tx1"/>
                </a:solidFill>
              </a:rPr>
              <a:pPr/>
              <a:t>39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30221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68F20EF-E34A-4590-914F-00F9194BAE53}" type="slidenum">
              <a:rPr lang="en-US" altLang="en-US" sz="1200">
                <a:solidFill>
                  <a:schemeClr val="tx1"/>
                </a:solidFill>
              </a:rPr>
              <a:pPr/>
              <a:t>41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96175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39C4CFC4-3D0A-44CA-B571-1BFFE8F738FB}" type="slidenum">
              <a:rPr lang="en-US" altLang="en-US" sz="1200">
                <a:solidFill>
                  <a:schemeClr val="tx1"/>
                </a:solidFill>
              </a:rPr>
              <a:pPr/>
              <a:t>49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2908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DD3F60A-C346-413C-8E31-CA227B5F6D32}" type="slidenum">
              <a:rPr lang="en-US" altLang="en-US" sz="1200">
                <a:solidFill>
                  <a:schemeClr val="tx1"/>
                </a:solidFill>
              </a:rPr>
              <a:pPr/>
              <a:t>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31838"/>
            <a:ext cx="4595812" cy="3446462"/>
          </a:xfrm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4838"/>
            <a:ext cx="5143500" cy="415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07048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297EBF1-57A8-408D-AC0E-E8FFA8AF7080}" type="slidenum">
              <a:rPr lang="en-US" altLang="en-US" sz="1200">
                <a:solidFill>
                  <a:schemeClr val="tx1"/>
                </a:solidFill>
              </a:rPr>
              <a:pPr/>
              <a:t>50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55804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9EBBB17-52E3-4B48-BD0A-BD96A974E551}" type="slidenum">
              <a:rPr lang="en-US" altLang="en-US" sz="1200">
                <a:solidFill>
                  <a:schemeClr val="tx1"/>
                </a:solidFill>
              </a:rPr>
              <a:pPr/>
              <a:t>51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3031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E9D26962-C937-4E4A-B2AE-9567FB2C1492}" type="slidenum">
              <a:rPr lang="en-US" altLang="en-US" sz="1200">
                <a:solidFill>
                  <a:schemeClr val="tx1"/>
                </a:solidFill>
              </a:rPr>
              <a:pPr/>
              <a:t>52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66106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3BBE539E-9305-4442-8C4B-498F4F6DFB14}" type="slidenum">
              <a:rPr lang="en-US" altLang="en-US" sz="1200">
                <a:solidFill>
                  <a:schemeClr val="tx1"/>
                </a:solidFill>
              </a:rPr>
              <a:pPr/>
              <a:t>53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4838"/>
            <a:ext cx="5603875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62202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B92690BC-578D-4AFB-9292-CCDD2A84BF09}" type="slidenum">
              <a:rPr lang="en-US" altLang="en-US" sz="1200">
                <a:solidFill>
                  <a:schemeClr val="tx1"/>
                </a:solidFill>
              </a:rPr>
              <a:pPr/>
              <a:t>54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4838"/>
            <a:ext cx="5603875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1534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5781AB2-B2A6-4FA4-8284-267746FD66EC}" type="slidenum">
              <a:rPr lang="en-US" altLang="en-US" sz="1200">
                <a:solidFill>
                  <a:schemeClr val="tx1"/>
                </a:solidFill>
              </a:rPr>
              <a:pPr/>
              <a:t>55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3263" y="4414838"/>
            <a:ext cx="5603875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1465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576B999-35A4-4F09-A7CA-AD6AE69A9D24}" type="slidenum">
              <a:rPr lang="en-US" altLang="en-US" sz="1200">
                <a:solidFill>
                  <a:schemeClr val="tx1"/>
                </a:solidFill>
              </a:rPr>
              <a:pPr/>
              <a:t>57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6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6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31342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EE23B134-3C01-482F-9923-55A3B9EDEA61}" type="slidenum">
              <a:rPr lang="en-US" altLang="en-US" sz="1200">
                <a:solidFill>
                  <a:schemeClr val="tx1"/>
                </a:solidFill>
              </a:rPr>
              <a:pPr/>
              <a:t>58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7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7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4416425"/>
            <a:ext cx="560070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0983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7C49665-9625-430F-85BB-4369308FB1AA}" type="slidenum">
              <a:rPr lang="en-US" altLang="en-US" sz="1200">
                <a:solidFill>
                  <a:schemeClr val="tx1"/>
                </a:solidFill>
              </a:rPr>
              <a:pPr/>
              <a:t>60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9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49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72512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936E08D-FB60-426C-BED5-9B1EEF8EB642}" type="slidenum">
              <a:rPr lang="en-US" altLang="en-US" sz="1200">
                <a:solidFill>
                  <a:schemeClr val="tx1"/>
                </a:solidFill>
              </a:rPr>
              <a:pPr/>
              <a:t>61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0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0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5393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1D6D034-C555-4544-A042-861FF7CD98B7}" type="slidenum">
              <a:rPr lang="en-US" altLang="en-US" sz="1200">
                <a:solidFill>
                  <a:schemeClr val="tx1"/>
                </a:solidFill>
              </a:rPr>
              <a:pPr/>
              <a:t>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9675" y="733425"/>
            <a:ext cx="4592638" cy="3444875"/>
          </a:xfrm>
          <a:ln/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51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56239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EA6FEB5-38BD-424C-9ED3-6ABC3C94AD1E}" type="slidenum">
              <a:rPr lang="en-US" altLang="en-US" sz="1200">
                <a:solidFill>
                  <a:schemeClr val="tx1"/>
                </a:solidFill>
              </a:rPr>
              <a:pPr/>
              <a:t>62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3690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BE22F9C-5F7B-4875-8052-8ABFE7B0D641}" type="slidenum">
              <a:rPr lang="en-US" altLang="en-US" sz="1200">
                <a:solidFill>
                  <a:schemeClr val="tx1"/>
                </a:solidFill>
              </a:rPr>
              <a:pPr/>
              <a:t>63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2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2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16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FDC4A59-8560-47B1-ADC2-82D295DBA325}" type="slidenum">
              <a:rPr lang="en-US" altLang="en-US" sz="1200">
                <a:solidFill>
                  <a:schemeClr val="tx1"/>
                </a:solidFill>
              </a:rPr>
              <a:pPr/>
              <a:t>64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3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3245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356A4EE-0EAA-40A5-87FA-8308FFC658BD}" type="slidenum">
              <a:rPr lang="en-US" altLang="en-US" sz="1200">
                <a:solidFill>
                  <a:schemeClr val="tx1"/>
                </a:solidFill>
              </a:rPr>
              <a:pPr/>
              <a:t>65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4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72365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350BBC2-C087-47A1-871E-2DEFBCC2E459}" type="slidenum">
              <a:rPr lang="en-US" altLang="en-US" sz="1200">
                <a:solidFill>
                  <a:schemeClr val="tx1"/>
                </a:solidFill>
              </a:rPr>
              <a:pPr/>
              <a:t>66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2880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A1B3A6B-7862-4F9F-BFEA-E5A7B631B438}" type="slidenum">
              <a:rPr lang="en-US" altLang="en-US" sz="1200">
                <a:solidFill>
                  <a:schemeClr val="tx1"/>
                </a:solidFill>
              </a:rPr>
              <a:pPr/>
              <a:t>67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7955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3D015113-839A-4A72-9076-802A0993C2F2}" type="slidenum">
              <a:rPr lang="en-US" altLang="en-US" sz="1200">
                <a:solidFill>
                  <a:schemeClr val="tx1"/>
                </a:solidFill>
              </a:rPr>
              <a:pPr/>
              <a:t>68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7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7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4838"/>
            <a:ext cx="514350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7999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39765D6-55CA-4323-9B49-E7F6BE6E3124}" type="slidenum">
              <a:rPr lang="en-US" altLang="en-US" sz="1200">
                <a:solidFill>
                  <a:schemeClr val="tx1"/>
                </a:solidFill>
              </a:rPr>
              <a:pPr/>
              <a:t>69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8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8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33850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EC1F731E-D48C-4E18-B04D-A1EBF2711E93}" type="slidenum">
              <a:rPr lang="en-US" altLang="en-US" sz="1200">
                <a:solidFill>
                  <a:schemeClr val="tx1"/>
                </a:solidFill>
              </a:rPr>
              <a:pPr/>
              <a:t>70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9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59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12073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4942BA7-22F8-4DC4-A2DC-ADD3F9C5473A}" type="slidenum">
              <a:rPr lang="en-US" altLang="en-US" sz="1200">
                <a:solidFill>
                  <a:schemeClr val="tx1"/>
                </a:solidFill>
              </a:rPr>
              <a:pPr/>
              <a:t>71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60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60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17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E8CA9258-D716-44BA-B976-F9388FBA044A}" type="slidenum">
              <a:rPr lang="en-US" altLang="en-US" sz="1200">
                <a:solidFill>
                  <a:schemeClr val="tx1"/>
                </a:solidFill>
              </a:rPr>
              <a:pPr/>
              <a:t>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9675" y="733425"/>
            <a:ext cx="4592638" cy="3444875"/>
          </a:xfrm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51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05145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C499E73-F88D-4499-89D9-5972B1AA0CC9}" type="slidenum">
              <a:rPr lang="en-US" altLang="en-US" sz="1200">
                <a:solidFill>
                  <a:schemeClr val="tx1"/>
                </a:solidFill>
              </a:rPr>
              <a:pPr/>
              <a:t>73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12487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52808A6-72AD-453D-A740-3031F5D4CA8A}" type="slidenum">
              <a:rPr lang="en-US" altLang="en-US" sz="1200">
                <a:solidFill>
                  <a:schemeClr val="tx1"/>
                </a:solidFill>
              </a:rPr>
              <a:pPr/>
              <a:t>74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5526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1AEBAA5-5417-4E35-A937-FE0E2294D389}" type="slidenum">
              <a:rPr lang="en-US" altLang="en-US" sz="1200">
                <a:solidFill>
                  <a:schemeClr val="tx1"/>
                </a:solidFill>
              </a:rPr>
              <a:pPr/>
              <a:t>75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2653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AF73EC3-3DB5-45F9-A19E-D6738FA3C371}" type="slidenum">
              <a:rPr lang="en-US" altLang="en-US" sz="1200">
                <a:solidFill>
                  <a:schemeClr val="tx1"/>
                </a:solidFill>
              </a:rPr>
              <a:pPr/>
              <a:t>76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37016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B4BAEEB9-70CA-4DA2-9522-0792C0646B8F}" type="slidenum">
              <a:rPr lang="en-US" altLang="en-US" sz="1200">
                <a:solidFill>
                  <a:schemeClr val="tx1"/>
                </a:solidFill>
              </a:rPr>
              <a:pPr/>
              <a:t>77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5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6015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CC3A21B-4724-4E1E-A001-8A7840695564}" type="slidenum">
              <a:rPr lang="en-US" altLang="en-US" sz="1200">
                <a:solidFill>
                  <a:schemeClr val="tx1"/>
                </a:solidFill>
              </a:rPr>
              <a:pPr/>
              <a:t>78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73563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BCC7183-5CDE-4B3A-8AE5-FC938073D114}" type="slidenum">
              <a:rPr lang="en-US" altLang="en-US" sz="1200">
                <a:solidFill>
                  <a:schemeClr val="tx1"/>
                </a:solidFill>
              </a:rPr>
              <a:pPr/>
              <a:t>79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37187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BCC7183-5CDE-4B3A-8AE5-FC938073D114}" type="slidenum">
              <a:rPr lang="en-US" altLang="en-US" sz="1200">
                <a:solidFill>
                  <a:schemeClr val="tx1"/>
                </a:solidFill>
              </a:rPr>
              <a:pPr/>
              <a:t>80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65464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0F0CEB4-9C3F-42AB-B0A3-549540FCCD96}" type="slidenum">
              <a:rPr lang="en-US" altLang="en-US" sz="1200">
                <a:solidFill>
                  <a:schemeClr val="tx1"/>
                </a:solidFill>
              </a:rPr>
              <a:pPr/>
              <a:t>81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2734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B178868-EAC1-488D-A6F8-BF7D455161B8}" type="slidenum">
              <a:rPr lang="en-US" altLang="en-US" sz="1200">
                <a:solidFill>
                  <a:schemeClr val="tx1"/>
                </a:solidFill>
              </a:rPr>
              <a:pPr/>
              <a:t>82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1710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D6F02E2-753A-49B1-A2E7-C8869B457277}" type="slidenum">
              <a:rPr lang="en-US" altLang="en-US" sz="1200">
                <a:solidFill>
                  <a:schemeClr val="tx1"/>
                </a:solidFill>
              </a:rPr>
              <a:pPr/>
              <a:t>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9675" y="733425"/>
            <a:ext cx="4592638" cy="3444875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51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46837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2A98897-9606-40E0-B197-892A1A09D3A3}" type="slidenum">
              <a:rPr lang="en-US" altLang="en-US" sz="1200">
                <a:solidFill>
                  <a:schemeClr val="tx1"/>
                </a:solidFill>
              </a:rPr>
              <a:pPr/>
              <a:t>83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276974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54F0E1B-E19E-493D-9479-D600F46952BA}" type="slidenum">
              <a:rPr lang="en-US" altLang="en-US" sz="1200">
                <a:solidFill>
                  <a:schemeClr val="tx1"/>
                </a:solidFill>
              </a:rPr>
              <a:pPr/>
              <a:t>84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1650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E7A17FD-2B70-46F4-8628-070D483965D9}" type="slidenum">
              <a:rPr lang="en-US" altLang="en-US" sz="1200">
                <a:solidFill>
                  <a:schemeClr val="tx1"/>
                </a:solidFill>
              </a:rPr>
              <a:pPr/>
              <a:t>85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89929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4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44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FF84F1A-262A-43C7-9F66-48A336D76796}" type="slidenum">
              <a:rPr lang="en-US" altLang="en-US" sz="1200">
                <a:solidFill>
                  <a:schemeClr val="tx1"/>
                </a:solidFill>
              </a:rPr>
              <a:pPr/>
              <a:t>86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777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35A7A6B-5006-4A94-B712-FEDEA7894FD9}" type="slidenum">
              <a:rPr lang="en-US" altLang="en-US" sz="1200">
                <a:solidFill>
                  <a:schemeClr val="tx1"/>
                </a:solidFill>
              </a:rPr>
              <a:pPr/>
              <a:t>91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98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9788" cy="3486150"/>
          </a:xfrm>
          <a:ln/>
        </p:spPr>
      </p:sp>
      <p:sp>
        <p:nvSpPr>
          <p:cNvPr id="398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513934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279042B2-4C55-4D7A-8C51-DFAD93495EE6}" type="slidenum">
              <a:rPr lang="en-US" altLang="en-US" sz="1200">
                <a:solidFill>
                  <a:schemeClr val="tx1"/>
                </a:solidFill>
              </a:rPr>
              <a:pPr/>
              <a:t>92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99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399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1651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1628F01-9B24-4A03-9D32-492BB91D10CA}" type="slidenum">
              <a:rPr lang="en-US" altLang="en-US" sz="1200">
                <a:solidFill>
                  <a:schemeClr val="tx1"/>
                </a:solidFill>
              </a:rPr>
              <a:pPr/>
              <a:t>93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0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400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55715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D2B8F9C-EE27-4161-9FB3-FFCA3EC3B005}" type="slidenum">
              <a:rPr lang="en-US" altLang="en-US" sz="1200">
                <a:solidFill>
                  <a:schemeClr val="tx1"/>
                </a:solidFill>
              </a:rPr>
              <a:pPr/>
              <a:t>94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1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5325"/>
            <a:ext cx="4648200" cy="3486150"/>
          </a:xfrm>
          <a:ln/>
        </p:spPr>
      </p:sp>
      <p:sp>
        <p:nvSpPr>
          <p:cNvPr id="401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4838"/>
            <a:ext cx="5607050" cy="41862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208042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440D20A-8A3A-419C-A04B-0CA00EAB377F}" type="slidenum">
              <a:rPr lang="en-US" altLang="en-US" sz="1200">
                <a:solidFill>
                  <a:schemeClr val="tx1"/>
                </a:solidFill>
              </a:rPr>
              <a:pPr/>
              <a:t>95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2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02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160015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460FBDD-95B1-4C0C-B0FC-825A11B0ACB5}" type="slidenum">
              <a:rPr lang="en-US" altLang="en-US" sz="1200">
                <a:solidFill>
                  <a:schemeClr val="tx1"/>
                </a:solidFill>
              </a:rPr>
              <a:pPr/>
              <a:t>96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3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03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59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B5E24517-94F7-472C-A03A-CF1D0A1F6592}" type="slidenum">
              <a:rPr lang="en-US" altLang="en-US" sz="1200">
                <a:solidFill>
                  <a:schemeClr val="tx1"/>
                </a:solidFill>
              </a:rPr>
              <a:pPr/>
              <a:t>25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29588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C4F88F3-65E8-4278-BA75-7E3930D0BEE3}" type="slidenum">
              <a:rPr lang="en-US" altLang="en-US" sz="1200">
                <a:solidFill>
                  <a:schemeClr val="tx1"/>
                </a:solidFill>
              </a:rPr>
              <a:pPr/>
              <a:t>99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4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04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749116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71D7A7E-2BD4-48F6-BAF8-C101256FBD2F}" type="slidenum">
              <a:rPr lang="en-US" altLang="en-US" sz="1200">
                <a:solidFill>
                  <a:schemeClr val="tx1"/>
                </a:solidFill>
              </a:rPr>
              <a:pPr/>
              <a:t>112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5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25" y="4414838"/>
            <a:ext cx="51371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1635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19314A6-ABBD-408C-B5B2-374AF1263864}" type="slidenum">
              <a:rPr lang="en-US" altLang="en-US" sz="1200">
                <a:solidFill>
                  <a:schemeClr val="tx1"/>
                </a:solidFill>
              </a:rPr>
              <a:pPr/>
              <a:t>113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7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25" y="4414838"/>
            <a:ext cx="51371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73815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3D7FAE03-C398-4B90-BE2D-E913ACD22069}" type="slidenum">
              <a:rPr lang="en-US" altLang="en-US" sz="1200">
                <a:solidFill>
                  <a:schemeClr val="tx1"/>
                </a:solidFill>
              </a:rPr>
              <a:pPr/>
              <a:t>114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6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25" y="4414838"/>
            <a:ext cx="51371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505262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DDF2E57-D0C1-4B9D-ADF1-C335728F5E85}" type="slidenum">
              <a:rPr lang="en-US" altLang="en-US" sz="1200">
                <a:solidFill>
                  <a:schemeClr val="tx1"/>
                </a:solidFill>
              </a:rPr>
              <a:pPr/>
              <a:t>115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8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625" y="4414838"/>
            <a:ext cx="5137150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015471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C24E6CD-CDC1-4294-8E96-B3354E6EA5BF}" type="slidenum">
              <a:rPr lang="en-US" altLang="en-US" sz="1200">
                <a:solidFill>
                  <a:schemeClr val="tx1"/>
                </a:solidFill>
              </a:rPr>
              <a:pPr/>
              <a:t>117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09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09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19973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00386224-5BB9-4293-8A5E-7C93B223B130}" type="slidenum">
              <a:rPr lang="en-US" altLang="en-US" sz="1200">
                <a:solidFill>
                  <a:schemeClr val="tx1"/>
                </a:solidFill>
              </a:rPr>
              <a:pPr/>
              <a:t>118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10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10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802614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B35BF96-7D5E-419B-94D3-FD7D4DF33D5F}" type="slidenum">
              <a:rPr lang="en-US" altLang="en-US" sz="1200">
                <a:solidFill>
                  <a:schemeClr val="tx1"/>
                </a:solidFill>
              </a:rPr>
              <a:pPr/>
              <a:t>119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411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696913"/>
            <a:ext cx="4648200" cy="3486150"/>
          </a:xfrm>
          <a:ln/>
        </p:spPr>
      </p:sp>
      <p:sp>
        <p:nvSpPr>
          <p:cNvPr id="411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790119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5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45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78CB8816-6737-4D78-9D05-66FF856720E6}" type="slidenum">
              <a:rPr lang="en-US" altLang="en-US" sz="1200">
                <a:solidFill>
                  <a:schemeClr val="tx1"/>
                </a:solidFill>
              </a:rPr>
              <a:pPr/>
              <a:t>120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61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6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46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C6C3B4A-3CA4-47DC-8670-3892D574C3DC}" type="slidenum">
              <a:rPr lang="en-US" altLang="en-US" sz="1200">
                <a:solidFill>
                  <a:schemeClr val="tx1"/>
                </a:solidFill>
              </a:rPr>
              <a:pPr/>
              <a:t>121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4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A2C0911-CAC1-4ED8-A4EB-BB63E4766F61}" type="slidenum">
              <a:rPr lang="en-US" altLang="en-US" sz="1200">
                <a:solidFill>
                  <a:schemeClr val="tx1"/>
                </a:solidFill>
              </a:rPr>
              <a:pPr/>
              <a:t>26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4963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6DD60F0-ECFE-4373-8E42-BF1D82F211D3}" type="slidenum">
              <a:rPr lang="en-US" altLang="en-US" sz="1200">
                <a:solidFill>
                  <a:schemeClr val="tx1"/>
                </a:solidFill>
              </a:rPr>
              <a:pPr/>
              <a:t>122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7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7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819057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8A3BD01-D741-46B8-B9D1-CC1092AB8D48}" type="slidenum">
              <a:rPr lang="en-US" altLang="en-US" sz="1200">
                <a:solidFill>
                  <a:schemeClr val="tx1"/>
                </a:solidFill>
              </a:rPr>
              <a:pPr/>
              <a:t>123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8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8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847316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D398533-EEA6-45E6-8FAC-7BEF02D78C5D}" type="slidenum">
              <a:rPr lang="en-US" altLang="en-US" sz="1200">
                <a:solidFill>
                  <a:schemeClr val="tx1"/>
                </a:solidFill>
              </a:rPr>
              <a:pPr/>
              <a:t>124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49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49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511911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E7275AD-1705-43B6-90F4-27C60EA5332E}" type="slidenum">
              <a:rPr lang="en-US" altLang="en-US" sz="1200">
                <a:solidFill>
                  <a:schemeClr val="tx1"/>
                </a:solidFill>
              </a:rPr>
              <a:pPr/>
              <a:t>125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0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0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862285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6316496D-796F-4CE8-B975-DE00C95EFBAD}" type="slidenum">
              <a:rPr lang="en-US" altLang="en-US" sz="1200">
                <a:solidFill>
                  <a:schemeClr val="tx1"/>
                </a:solidFill>
              </a:rPr>
              <a:pPr/>
              <a:t>126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70379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8267B46D-7447-4A7C-90D2-7B5BF7B0FECC}" type="slidenum">
              <a:rPr lang="en-US" altLang="en-US" sz="1200">
                <a:solidFill>
                  <a:schemeClr val="tx1"/>
                </a:solidFill>
              </a:rPr>
              <a:pPr/>
              <a:t>127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2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2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636" y="4398207"/>
            <a:ext cx="5493176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25259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1BD40E66-0082-47B0-860D-C4048ECF52D5}" type="slidenum">
              <a:rPr lang="en-US" altLang="en-US" sz="1200">
                <a:solidFill>
                  <a:schemeClr val="tx1"/>
                </a:solidFill>
              </a:rPr>
              <a:pPr/>
              <a:t>128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3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3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136986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5F952148-F896-493F-9F48-990AD15108BD}" type="slidenum">
              <a:rPr lang="en-US" altLang="en-US" sz="1200">
                <a:solidFill>
                  <a:schemeClr val="tx1"/>
                </a:solidFill>
              </a:rPr>
              <a:pPr/>
              <a:t>129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4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53940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DC9DF94-46AD-4FFE-8C54-50B32F753CBF}" type="slidenum">
              <a:rPr lang="en-US" altLang="en-US" sz="1200">
                <a:solidFill>
                  <a:schemeClr val="tx1"/>
                </a:solidFill>
              </a:rPr>
              <a:pPr/>
              <a:t>130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5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5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405490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7C6C9DB-B8DE-4871-B3E8-A67C0DF72010}" type="slidenum">
              <a:rPr lang="en-US" altLang="en-US" sz="1200">
                <a:solidFill>
                  <a:schemeClr val="tx1"/>
                </a:solidFill>
              </a:rPr>
              <a:pPr/>
              <a:t>131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42721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F837BFC0-43FF-4068-BCF7-CC38C8E368D9}" type="slidenum">
              <a:rPr lang="en-US" altLang="en-US" sz="1200">
                <a:solidFill>
                  <a:schemeClr val="tx1"/>
                </a:solidFill>
              </a:rPr>
              <a:pPr/>
              <a:t>27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2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53974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7C6C9DB-B8DE-4871-B3E8-A67C0DF72010}" type="slidenum">
              <a:rPr lang="en-US" altLang="en-US" sz="1200">
                <a:solidFill>
                  <a:schemeClr val="tx1"/>
                </a:solidFill>
              </a:rPr>
              <a:pPr/>
              <a:t>132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152075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27B2770-9937-40AD-B191-1E6864CBCA17}" type="slidenum">
              <a:rPr lang="en-US" altLang="en-US" sz="1200">
                <a:solidFill>
                  <a:schemeClr val="tx1"/>
                </a:solidFill>
              </a:rPr>
              <a:pPr/>
              <a:t>133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7474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D27B2770-9937-40AD-B191-1E6864CBCA17}" type="slidenum">
              <a:rPr lang="en-US" altLang="en-US" sz="1200">
                <a:solidFill>
                  <a:schemeClr val="tx1"/>
                </a:solidFill>
              </a:rPr>
              <a:pPr/>
              <a:t>134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38296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87C14FA-F787-4855-96F6-BBC00C8DB15B}" type="slidenum">
              <a:rPr lang="en-US" altLang="en-US" sz="1200">
                <a:solidFill>
                  <a:schemeClr val="tx1"/>
                </a:solidFill>
              </a:rPr>
              <a:pPr/>
              <a:t>135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55631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87C14FA-F787-4855-96F6-BBC00C8DB15B}" type="slidenum">
              <a:rPr lang="en-US" altLang="en-US" sz="1200">
                <a:solidFill>
                  <a:schemeClr val="tx1"/>
                </a:solidFill>
              </a:rPr>
              <a:pPr/>
              <a:t>136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072318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C87C14FA-F787-4855-96F6-BBC00C8DB15B}" type="slidenum">
              <a:rPr lang="en-US" altLang="en-US" sz="1200">
                <a:solidFill>
                  <a:schemeClr val="tx1"/>
                </a:solidFill>
              </a:rPr>
              <a:pPr/>
              <a:t>137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68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192557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97C6C9DB-B8DE-4871-B3E8-A67C0DF72010}" type="slidenum">
              <a:rPr lang="en-US" altLang="en-US" sz="1200">
                <a:solidFill>
                  <a:schemeClr val="tx1"/>
                </a:solidFill>
              </a:rPr>
              <a:pPr/>
              <a:t>144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0775" y="692150"/>
            <a:ext cx="4630738" cy="3473450"/>
          </a:xfrm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6060" y="4398207"/>
            <a:ext cx="5038327" cy="41704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63348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8B9E4A-87F6-405A-BC2D-226273F4F994}" type="slidenum">
              <a:rPr lang="en-US" smtClean="0"/>
              <a:pPr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901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F68923B-7868-41DB-A0FA-FB3122E78DBE}" type="slidenum">
              <a:rPr lang="en-US" smtClean="0"/>
              <a:pPr/>
              <a:t>152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777999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5D6F55-B553-4ED6-A20E-B75F91DAEE5F}" type="slidenum">
              <a:rPr lang="en-US" smtClean="0"/>
              <a:pPr/>
              <a:t>153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5073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fld id="{AF39CFC5-DCD4-46B1-8C83-66E4A4F0058A}" type="slidenum">
              <a:rPr lang="en-US" altLang="en-US" sz="1200">
                <a:solidFill>
                  <a:schemeClr val="tx1"/>
                </a:solidFill>
              </a:rPr>
              <a:pPr/>
              <a:t>28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4838"/>
            <a:ext cx="5140325" cy="4184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57157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8B9E4A-87F6-405A-BC2D-226273F4F994}" type="slidenum">
              <a:rPr lang="en-US" smtClean="0"/>
              <a:pPr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868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EB7A5-73D2-4FE6-B36B-06C10D7F9325}" type="slidenum">
              <a:rPr lang="en-US"/>
              <a:pPr/>
              <a:t>156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4319" indent="-224319">
              <a:buFontTx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547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42865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590031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2567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PRI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88720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32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859536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005840"/>
            <a:ext cx="4206240" cy="639762"/>
          </a:xfrm>
        </p:spPr>
        <p:txBody>
          <a:bodyPr anchor="b"/>
          <a:lstStyle>
            <a:lvl1pPr marL="0" indent="0">
              <a:buNone/>
              <a:defRPr sz="20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1737360"/>
            <a:ext cx="4206240" cy="46634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005840"/>
            <a:ext cx="4206240" cy="639762"/>
          </a:xfrm>
        </p:spPr>
        <p:txBody>
          <a:bodyPr anchor="b"/>
          <a:lstStyle>
            <a:lvl1pPr marL="0" indent="0">
              <a:buNone/>
              <a:defRPr sz="20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39" y="1737360"/>
            <a:ext cx="4206240" cy="46634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01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95360" cy="7315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44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591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822960"/>
            <a:ext cx="3474720" cy="213770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65760" y="3200400"/>
            <a:ext cx="8412480" cy="13716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000" b="1" dirty="0" smtClean="0">
                <a:solidFill>
                  <a:schemeClr val="tx2"/>
                </a:solidFill>
              </a:rPr>
              <a:t>Together…Shaping the Future of Electricity</a:t>
            </a:r>
            <a:endParaRPr lang="en-US" sz="3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38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05000" y="64770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5B8F1-32C4-4FA6-8475-9736D3D6E897}" type="datetime1">
              <a:rPr lang="en-US"/>
              <a:pPr>
                <a:defRPr/>
              </a:pPr>
              <a:t>6/24/2015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7700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0"/>
            <a:ext cx="220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87C20E-1F2E-4809-B9E2-100F2AADB4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7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V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93994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57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93994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0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UC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93994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0649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PDU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93994"/>
            <a:ext cx="4206240" cy="2587752"/>
          </a:xfrm>
          <a:prstGeom prst="rect">
            <a:avLst/>
          </a:prstGeom>
          <a:effectLst>
            <a:reflection blurRad="6350" stA="35000" endPos="35000" dir="5400000" sy="-100000" algn="bl" rotWithShape="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7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143000"/>
            <a:ext cx="4206240" cy="2593026"/>
          </a:xfrm>
          <a:prstGeom prst="rect">
            <a:avLst/>
          </a:prstGeom>
          <a:effectLst>
            <a:reflection blurRad="6350" stA="25000" endPos="55000" dist="76200" dir="5400000" sy="-100000" algn="bl" rotWithShape="0"/>
            <a:softEdge rad="25400"/>
          </a:effectLst>
        </p:spPr>
      </p:pic>
      <p:sp>
        <p:nvSpPr>
          <p:cNvPr id="28708" name="Rectangle 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</p:spPr>
        <p:txBody>
          <a:bodyPr>
            <a:normAutofit/>
          </a:bodyPr>
          <a:lstStyle>
            <a:lvl1pPr marL="0" indent="0" algn="r">
              <a:spcAft>
                <a:spcPts val="12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707" name="Rectangle 35"/>
          <p:cNvSpPr>
            <a:spLocks noGrp="1" noChangeArrowheads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</p:spPr>
        <p:txBody>
          <a:bodyPr anchor="b">
            <a:normAutofit/>
          </a:bodyPr>
          <a:lstStyle>
            <a:lvl1pPr algn="r">
              <a:spcAft>
                <a:spcPts val="600"/>
              </a:spcAft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EPRI logo 2014_RGB_PPT-Large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83680" y="365760"/>
            <a:ext cx="2286000" cy="372289"/>
          </a:xfrm>
          <a:prstGeom prst="rect">
            <a:avLst/>
          </a:prstGeom>
        </p:spPr>
      </p:pic>
      <p:sp>
        <p:nvSpPr>
          <p:cNvPr id="8" name="Text Box 47"/>
          <p:cNvSpPr txBox="1">
            <a:spLocks noChangeArrowheads="1"/>
          </p:cNvSpPr>
          <p:nvPr userDrawn="1"/>
        </p:nvSpPr>
        <p:spPr bwMode="auto">
          <a:xfrm>
            <a:off x="6309360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64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563"/>
            <a:ext cx="8595360" cy="7315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05840"/>
            <a:ext cx="8595360" cy="53949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94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1920240"/>
            <a:ext cx="8412480" cy="1371600"/>
          </a:xfrm>
        </p:spPr>
        <p:txBody>
          <a:bodyPr anchor="t"/>
          <a:lstStyle>
            <a:lvl1pPr algn="ctr">
              <a:defRPr sz="32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3383280"/>
            <a:ext cx="8412480" cy="155448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26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1005840"/>
            <a:ext cx="4206240" cy="53949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005840"/>
            <a:ext cx="4206240" cy="53949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1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ext Box 36"/>
          <p:cNvSpPr txBox="1">
            <a:spLocks noChangeArrowheads="1"/>
          </p:cNvSpPr>
          <p:nvPr/>
        </p:nvSpPr>
        <p:spPr bwMode="auto">
          <a:xfrm>
            <a:off x="182880" y="6473711"/>
            <a:ext cx="60801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ts val="0"/>
              </a:spcBef>
            </a:pPr>
            <a:fld id="{324FBA8B-C479-4BF9-A515-8ED623D42A4A}" type="slidenum">
              <a:rPr lang="en-US" sz="800">
                <a:solidFill>
                  <a:schemeClr val="bg1">
                    <a:lumMod val="50000"/>
                  </a:schemeClr>
                </a:solidFill>
              </a:rPr>
              <a:pPr algn="l">
                <a:spcBef>
                  <a:spcPts val="0"/>
                </a:spcBef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4320" y="182563"/>
            <a:ext cx="859536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" y="1005840"/>
            <a:ext cx="8595360" cy="539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8" name="Picture 7" descr="EPRI logo 2014_RGB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15200" y="6492240"/>
            <a:ext cx="1554480" cy="287681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 bwMode="auto">
          <a:xfrm>
            <a:off x="274320" y="6446520"/>
            <a:ext cx="8595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D1D1D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 Box 47"/>
          <p:cNvSpPr txBox="1">
            <a:spLocks noChangeArrowheads="1"/>
          </p:cNvSpPr>
          <p:nvPr userDrawn="1"/>
        </p:nvSpPr>
        <p:spPr bwMode="auto">
          <a:xfrm>
            <a:off x="3190081" y="6583680"/>
            <a:ext cx="2763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© </a:t>
            </a:r>
            <a:r>
              <a:rPr lang="en-US" sz="700" dirty="0" smtClean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2015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Electric Power Research Institute, Inc. All rights reserved.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7" r:id="rId13"/>
    <p:sldLayoutId id="2147483678" r:id="rId1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173038" indent="-1730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28600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2pPr>
      <a:lvl3pPr marL="798513" indent="-16668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3pPr>
      <a:lvl4pPr marL="1196975" indent="-223838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4pPr>
      <a:lvl5pPr marL="1487488" indent="-174625" algn="l" rtl="0" eaLnBrk="1" fontAlgn="base" hangingPunct="1">
        <a:lnSpc>
          <a:spcPct val="100000"/>
        </a:lnSpc>
        <a:spcBef>
          <a:spcPct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19446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6pPr>
      <a:lvl7pPr marL="24018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7pPr>
      <a:lvl8pPr marL="28590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8pPr>
      <a:lvl9pPr marL="3316288" indent="-174625" algn="l" rtl="0" eaLnBrk="1" fontAlgn="base" hangingPunct="1">
        <a:lnSpc>
          <a:spcPct val="95000"/>
        </a:lnSpc>
        <a:spcBef>
          <a:spcPct val="0"/>
        </a:spcBef>
        <a:spcAft>
          <a:spcPct val="25000"/>
        </a:spcAft>
        <a:buChar char="•"/>
        <a:defRPr sz="2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91.png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image" Target="../media/image93.emf"/><Relationship Id="rId4" Type="http://schemas.openxmlformats.org/officeDocument/2006/relationships/image" Target="../media/image9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martgrid.epri.com/SimulationTool.aspx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wh.ieee.org/soc/pes/dsacom/testfeeder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7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>
          <a:xfrm>
            <a:off x="274320" y="4114800"/>
            <a:ext cx="4572000" cy="2286000"/>
          </a:xfrm>
          <a:ln>
            <a:noFill/>
          </a:ln>
        </p:spPr>
        <p:txBody>
          <a:bodyPr/>
          <a:lstStyle/>
          <a:p>
            <a:pPr algn="r"/>
            <a:r>
              <a:rPr lang="en-US" b="1" dirty="0" smtClean="0"/>
              <a:t>Roger Dugan and Wes Sunderman</a:t>
            </a:r>
            <a:br>
              <a:rPr lang="en-US" b="1" dirty="0" smtClean="0"/>
            </a:br>
            <a:endParaRPr lang="en-US" b="1" dirty="0" smtClean="0"/>
          </a:p>
          <a:p>
            <a:pPr algn="r"/>
            <a:r>
              <a:rPr lang="en-US" b="1" dirty="0" smtClean="0"/>
              <a:t>Lincoln, NE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June 29-30, 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>
          <a:xfrm>
            <a:off x="274320" y="777240"/>
            <a:ext cx="4572000" cy="3108960"/>
          </a:xfrm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chemeClr val="tx2"/>
                </a:solidFill>
              </a:rPr>
              <a:t>DG Screener/ </a:t>
            </a:r>
            <a:r>
              <a:rPr lang="en-US" dirty="0" err="1" smtClean="0">
                <a:solidFill>
                  <a:schemeClr val="tx2"/>
                </a:solidFill>
              </a:rPr>
              <a:t>OpenDSS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bg2"/>
                </a:solidFill>
              </a:rPr>
              <a:t>Training Workshop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2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DG Screener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072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DG Screener Circuit Model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680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DG Screener Circuit Model Templates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5" y="997393"/>
            <a:ext cx="5800725" cy="1647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5" y="2560379"/>
            <a:ext cx="3495675" cy="1428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0167" y="1475621"/>
            <a:ext cx="2479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Default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3" y="4208204"/>
            <a:ext cx="42386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659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DG Screener Circuit Model Templates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914083"/>
            <a:ext cx="5381625" cy="166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445703"/>
            <a:ext cx="6638925" cy="1733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5" y="4272221"/>
            <a:ext cx="4819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33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DG Screener Circuit Model Templates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3" y="1337635"/>
            <a:ext cx="6029325" cy="2705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3" y="4466287"/>
            <a:ext cx="74580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944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Transactions between </a:t>
            </a:r>
            <a:r>
              <a:rPr lang="en-US" dirty="0" err="1" smtClean="0"/>
              <a:t>OpenDSS</a:t>
            </a:r>
            <a:r>
              <a:rPr lang="en-US" dirty="0" smtClean="0"/>
              <a:t> and DG Screener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592277"/>
            <a:ext cx="5076825" cy="3438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81932" y="914083"/>
            <a:ext cx="2041451" cy="584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900" dirty="0"/>
              <a:t>Edit Transformer.G1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Wdg</a:t>
            </a:r>
            <a:r>
              <a:rPr lang="en-US" sz="900" dirty="0"/>
              <a:t>=1</a:t>
            </a:r>
          </a:p>
          <a:p>
            <a:pPr algn="l"/>
            <a:r>
              <a:rPr lang="en-US" sz="900" dirty="0"/>
              <a:t>? Transformer.G1.conn</a:t>
            </a:r>
          </a:p>
          <a:p>
            <a:pPr algn="l"/>
            <a:r>
              <a:rPr lang="en-US" sz="900" dirty="0"/>
              <a:t>? Transformer.G1.kV</a:t>
            </a:r>
          </a:p>
          <a:p>
            <a:pPr algn="l"/>
            <a:r>
              <a:rPr lang="en-US" sz="900" dirty="0"/>
              <a:t>? Transformer.G1.kva</a:t>
            </a:r>
          </a:p>
          <a:p>
            <a:pPr algn="l"/>
            <a:r>
              <a:rPr lang="en-US" sz="900" dirty="0"/>
              <a:t>? Transformer.G1.tap</a:t>
            </a:r>
          </a:p>
          <a:p>
            <a:pPr algn="l"/>
            <a:r>
              <a:rPr lang="en-US" sz="900" dirty="0"/>
              <a:t>? Transformer.G1.bus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Wdg</a:t>
            </a:r>
            <a:r>
              <a:rPr lang="en-US" sz="900" dirty="0"/>
              <a:t>=2</a:t>
            </a:r>
          </a:p>
          <a:p>
            <a:pPr algn="l"/>
            <a:r>
              <a:rPr lang="en-US" sz="900" dirty="0"/>
              <a:t>? Transformer.G1.conn</a:t>
            </a:r>
          </a:p>
          <a:p>
            <a:pPr algn="l"/>
            <a:r>
              <a:rPr lang="en-US" sz="900" dirty="0"/>
              <a:t>? Transformer.G1.kV</a:t>
            </a:r>
          </a:p>
          <a:p>
            <a:pPr algn="l"/>
            <a:r>
              <a:rPr lang="en-US" sz="900" dirty="0"/>
              <a:t>? Transformer.G1.tap</a:t>
            </a:r>
          </a:p>
          <a:p>
            <a:pPr algn="l"/>
            <a:r>
              <a:rPr lang="en-US" sz="900" dirty="0"/>
              <a:t>? Transformer.G1.bus</a:t>
            </a:r>
          </a:p>
          <a:p>
            <a:pPr algn="l"/>
            <a:r>
              <a:rPr lang="en-US" sz="900" dirty="0"/>
              <a:t>? Transformer.G1.xhl</a:t>
            </a:r>
          </a:p>
          <a:p>
            <a:pPr algn="l"/>
            <a:r>
              <a:rPr lang="en-US" sz="900" dirty="0"/>
              <a:t>? Transformer.G1.%LoadLoss</a:t>
            </a:r>
          </a:p>
          <a:p>
            <a:pPr algn="l"/>
            <a:r>
              <a:rPr lang="en-US" sz="900" dirty="0"/>
              <a:t>Edit Transformer.G1</a:t>
            </a:r>
          </a:p>
          <a:p>
            <a:pPr algn="l"/>
            <a:r>
              <a:rPr lang="en-US" sz="900" dirty="0"/>
              <a:t>Transformer.G1.Wdg=1</a:t>
            </a:r>
          </a:p>
          <a:p>
            <a:pPr algn="l"/>
            <a:r>
              <a:rPr lang="en-US" sz="900" dirty="0"/>
              <a:t>~ Conn=WYE</a:t>
            </a:r>
          </a:p>
          <a:p>
            <a:pPr algn="l"/>
            <a:r>
              <a:rPr lang="en-US" sz="900" dirty="0"/>
              <a:t>~ kV=13.8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kva</a:t>
            </a:r>
            <a:r>
              <a:rPr lang="en-US" sz="900" dirty="0"/>
              <a:t>=5000</a:t>
            </a:r>
          </a:p>
          <a:p>
            <a:pPr algn="l"/>
            <a:r>
              <a:rPr lang="en-US" sz="900" dirty="0"/>
              <a:t>~ tap=1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Wdg</a:t>
            </a:r>
            <a:r>
              <a:rPr lang="en-US" sz="900" dirty="0"/>
              <a:t>=2</a:t>
            </a:r>
          </a:p>
          <a:p>
            <a:pPr algn="l"/>
            <a:r>
              <a:rPr lang="en-US" sz="900" dirty="0"/>
              <a:t>~ Conn=WYE</a:t>
            </a:r>
          </a:p>
          <a:p>
            <a:pPr algn="l"/>
            <a:r>
              <a:rPr lang="en-US" sz="900" dirty="0"/>
              <a:t>~ kV=4.16</a:t>
            </a:r>
          </a:p>
          <a:p>
            <a:pPr algn="l"/>
            <a:r>
              <a:rPr lang="en-US" sz="900" dirty="0"/>
              <a:t>~ tap=1</a:t>
            </a:r>
          </a:p>
          <a:p>
            <a:pPr algn="l"/>
            <a:r>
              <a:rPr lang="en-US" sz="900" dirty="0"/>
              <a:t>~ </a:t>
            </a:r>
            <a:r>
              <a:rPr lang="en-US" sz="900" dirty="0" err="1"/>
              <a:t>xhl</a:t>
            </a:r>
            <a:r>
              <a:rPr lang="en-US" sz="900" dirty="0"/>
              <a:t>=4</a:t>
            </a:r>
          </a:p>
          <a:p>
            <a:pPr algn="l"/>
            <a:r>
              <a:rPr lang="en-US" sz="900" dirty="0"/>
              <a:t>~ %</a:t>
            </a:r>
            <a:r>
              <a:rPr lang="en-US" sz="900" dirty="0" err="1"/>
              <a:t>LoadLoss</a:t>
            </a:r>
            <a:r>
              <a:rPr lang="en-US" sz="900" dirty="0"/>
              <a:t>=0.4</a:t>
            </a:r>
          </a:p>
          <a:p>
            <a:pPr algn="l"/>
            <a:r>
              <a:rPr lang="en-US" sz="900" dirty="0" err="1"/>
              <a:t>SetkVBase</a:t>
            </a:r>
            <a:r>
              <a:rPr lang="en-US" sz="900" dirty="0"/>
              <a:t> b7 4.16</a:t>
            </a:r>
          </a:p>
          <a:p>
            <a:pPr algn="l"/>
            <a:r>
              <a:rPr lang="en-US" sz="900" dirty="0"/>
              <a:t>Set Recorder=no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338" y="1460792"/>
            <a:ext cx="444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All Dialogs are populated using </a:t>
            </a:r>
            <a:r>
              <a:rPr lang="en-US" dirty="0" err="1" smtClean="0"/>
              <a:t>OpenDSS</a:t>
            </a:r>
            <a:r>
              <a:rPr lang="en-US" dirty="0" smtClean="0"/>
              <a:t> script commands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476847" y="1913860"/>
            <a:ext cx="2126511" cy="531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40694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Recorder File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74320" y="1054249"/>
            <a:ext cx="4206240" cy="5346551"/>
          </a:xfrm>
        </p:spPr>
        <p:txBody>
          <a:bodyPr/>
          <a:lstStyle/>
          <a:p>
            <a:r>
              <a:rPr lang="en-US" dirty="0" smtClean="0"/>
              <a:t>The Recorder file is an </a:t>
            </a:r>
            <a:r>
              <a:rPr lang="en-US" dirty="0" err="1" smtClean="0"/>
              <a:t>OpenDSS</a:t>
            </a:r>
            <a:r>
              <a:rPr lang="en-US" dirty="0" smtClean="0"/>
              <a:t> feature that captures all text script transactions between </a:t>
            </a:r>
            <a:r>
              <a:rPr lang="en-US" dirty="0" err="1" smtClean="0"/>
              <a:t>OpenDSS</a:t>
            </a:r>
            <a:r>
              <a:rPr lang="en-US" dirty="0" smtClean="0"/>
              <a:t> and DG Screener</a:t>
            </a:r>
          </a:p>
          <a:p>
            <a:r>
              <a:rPr lang="en-US" dirty="0" smtClean="0"/>
              <a:t>Toggle on/off</a:t>
            </a:r>
          </a:p>
          <a:p>
            <a:r>
              <a:rPr lang="en-US" dirty="0" smtClean="0"/>
              <a:t>Show Recorder File will toggle off and display the file</a:t>
            </a:r>
          </a:p>
          <a:p>
            <a:r>
              <a:rPr lang="en-US" dirty="0" smtClean="0"/>
              <a:t>Use the Recorder File to capture the template, edit, and run directly in </a:t>
            </a:r>
            <a:r>
              <a:rPr lang="en-US" dirty="0" err="1" smtClean="0"/>
              <a:t>OpenDSS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44" y="1159883"/>
            <a:ext cx="3486150" cy="2124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31" y="3529441"/>
            <a:ext cx="31527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The DG Screener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450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Change Analysis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999427"/>
            <a:ext cx="4154805" cy="3634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1999427"/>
            <a:ext cx="4154805" cy="3634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1185863"/>
            <a:ext cx="415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PF=1.0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14874" y="1185863"/>
            <a:ext cx="4154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PF=-0.97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356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Circuit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4273550"/>
            <a:ext cx="62103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0" y="914083"/>
            <a:ext cx="4770120" cy="4713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2014538"/>
            <a:ext cx="3497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SLG Voltage Profile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3171825" y="2183815"/>
            <a:ext cx="2014538" cy="1692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730638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4" y="2146781"/>
            <a:ext cx="4754361" cy="4159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Conductor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4" y="292581"/>
            <a:ext cx="59182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0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DG Screener is a Front-end to the </a:t>
            </a:r>
            <a:r>
              <a:rPr lang="en-US" dirty="0" err="1" smtClean="0"/>
              <a:t>OpenDSS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to support quick DG screening evaluations</a:t>
            </a:r>
          </a:p>
          <a:p>
            <a:pPr lvl="1"/>
            <a:r>
              <a:rPr lang="en-US" dirty="0" smtClean="0"/>
              <a:t>Provide a quick turn-around to comply with regulatory requirements to respond to interconnection requests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Provides several templates for common circuits</a:t>
            </a:r>
          </a:p>
          <a:p>
            <a:pPr lvl="1"/>
            <a:r>
              <a:rPr lang="en-US" dirty="0" smtClean="0"/>
              <a:t>Sets up the scripts for </a:t>
            </a:r>
            <a:r>
              <a:rPr lang="en-US" dirty="0" err="1" smtClean="0"/>
              <a:t>OpenDSS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Provides support for 5 screening simulations:</a:t>
            </a:r>
          </a:p>
          <a:p>
            <a:pPr lvl="1"/>
            <a:r>
              <a:rPr lang="en-US" dirty="0" smtClean="0"/>
              <a:t>Voltage change</a:t>
            </a:r>
          </a:p>
          <a:p>
            <a:pPr lvl="1"/>
            <a:r>
              <a:rPr lang="en-US" dirty="0" smtClean="0"/>
              <a:t>Short circuit contribution</a:t>
            </a:r>
          </a:p>
          <a:p>
            <a:pPr lvl="1"/>
            <a:r>
              <a:rPr lang="en-US" dirty="0" smtClean="0"/>
              <a:t>Open conductor screen (Dynamics)</a:t>
            </a:r>
          </a:p>
          <a:p>
            <a:pPr lvl="1"/>
            <a:r>
              <a:rPr lang="en-US" dirty="0" smtClean="0"/>
              <a:t>Islanding screen (Dynamics)</a:t>
            </a:r>
          </a:p>
          <a:p>
            <a:pPr lvl="1"/>
            <a:r>
              <a:rPr lang="en-US" dirty="0" smtClean="0"/>
              <a:t>Fluctuations (wind &amp; solar, principally)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Islanding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7" y="1552575"/>
            <a:ext cx="4311953" cy="3772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89" y="1552575"/>
            <a:ext cx="3724991" cy="377221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702303" y="5606098"/>
            <a:ext cx="1565477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Voltages</a:t>
            </a:r>
            <a:endParaRPr lang="en-US" kern="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759129" y="5606098"/>
            <a:ext cx="2271713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Frequency</a:t>
            </a:r>
            <a:endParaRPr lang="en-US" kern="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274320" y="821055"/>
            <a:ext cx="5026343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SLG Fault Stays On</a:t>
            </a:r>
            <a:endParaRPr lang="en-US" kern="0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3520373" y="3072923"/>
            <a:ext cx="2513172" cy="7315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Breaker Opens</a:t>
            </a:r>
            <a:endParaRPr lang="en-US" kern="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2267780" y="3072923"/>
            <a:ext cx="1252593" cy="1846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6122116" y="3906043"/>
            <a:ext cx="460490" cy="6384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436727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Fluctuations Screen for Solar PV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785813"/>
            <a:ext cx="3752894" cy="3800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95" y="1943193"/>
            <a:ext cx="5048228" cy="4416332"/>
          </a:xfrm>
          <a:prstGeom prst="rect">
            <a:avLst/>
          </a:prstGeom>
        </p:spPr>
      </p:pic>
      <p:sp>
        <p:nvSpPr>
          <p:cNvPr id="6" name="Bent-Up Arrow 5"/>
          <p:cNvSpPr/>
          <p:nvPr/>
        </p:nvSpPr>
        <p:spPr bwMode="auto">
          <a:xfrm rot="5400000">
            <a:off x="2840082" y="4814889"/>
            <a:ext cx="1243013" cy="785812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01" y="4800600"/>
            <a:ext cx="2798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Library of PV Shapes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974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 smtClean="0"/>
              <a:t>Class Exercise:  COM interface with VBA Example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To run the IEEE 123-bus Test Feeder and plot the voltage profile using the </a:t>
            </a:r>
            <a:r>
              <a:rPr lang="en-US" altLang="en-US" dirty="0" err="1" smtClean="0"/>
              <a:t>OpenDSS</a:t>
            </a:r>
            <a:r>
              <a:rPr lang="en-US" altLang="en-US" dirty="0" smtClean="0"/>
              <a:t> COM interface </a:t>
            </a:r>
          </a:p>
        </p:txBody>
      </p:sp>
    </p:spTree>
    <p:extLst>
      <p:ext uri="{BB962C8B-B14F-4D97-AF65-F5344CB8AC3E}">
        <p14:creationId xmlns:p14="http://schemas.microsoft.com/office/powerpoint/2010/main" val="833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Steps Required to Do This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Register OpenDSSEngine.DLL  (32-bit)</a:t>
            </a:r>
          </a:p>
          <a:p>
            <a:pPr eaLnBrk="1" hangingPunct="1"/>
            <a:r>
              <a:rPr lang="en-US" altLang="en-US" dirty="0" smtClean="0"/>
              <a:t>Start Microsoft Excel</a:t>
            </a:r>
          </a:p>
          <a:p>
            <a:pPr eaLnBrk="1" hangingPunct="1"/>
            <a:r>
              <a:rPr lang="en-US" altLang="en-US" dirty="0" smtClean="0"/>
              <a:t>Type alt-F11 to open VBA editor</a:t>
            </a:r>
          </a:p>
          <a:p>
            <a:pPr lvl="1" eaLnBrk="1" hangingPunct="1"/>
            <a:r>
              <a:rPr lang="en-US" altLang="en-US" dirty="0" smtClean="0"/>
              <a:t>Or </a:t>
            </a:r>
            <a:r>
              <a:rPr lang="en-US" altLang="en-US" i="1" dirty="0" smtClean="0"/>
              <a:t>Tools&gt;Macro</a:t>
            </a:r>
            <a:r>
              <a:rPr lang="en-US" altLang="en-US" dirty="0" smtClean="0"/>
              <a:t> …</a:t>
            </a:r>
          </a:p>
          <a:p>
            <a:pPr eaLnBrk="1" hangingPunct="1"/>
            <a:r>
              <a:rPr lang="en-US" altLang="en-US" dirty="0" smtClean="0"/>
              <a:t>Select </a:t>
            </a:r>
            <a:r>
              <a:rPr lang="en-US" altLang="en-US" dirty="0" err="1" smtClean="0"/>
              <a:t>OpenDSS</a:t>
            </a:r>
            <a:r>
              <a:rPr lang="en-US" altLang="en-US" dirty="0" smtClean="0"/>
              <a:t> Engine under </a:t>
            </a:r>
            <a:r>
              <a:rPr lang="en-US" altLang="en-US" i="1" dirty="0" smtClean="0"/>
              <a:t>Tools&gt;References</a:t>
            </a:r>
          </a:p>
          <a:p>
            <a:pPr eaLnBrk="1" hangingPunct="1"/>
            <a:r>
              <a:rPr lang="en-US" altLang="en-US" i="1" dirty="0" smtClean="0"/>
              <a:t>Insert&gt;Module</a:t>
            </a:r>
          </a:p>
          <a:p>
            <a:pPr eaLnBrk="1" hangingPunct="1"/>
            <a:r>
              <a:rPr lang="en-US" altLang="en-US" dirty="0" smtClean="0"/>
              <a:t>Enter the VBA code into blank module</a:t>
            </a:r>
          </a:p>
          <a:p>
            <a:pPr lvl="1" eaLnBrk="1" hangingPunct="1"/>
            <a:r>
              <a:rPr lang="en-US" altLang="en-US" dirty="0" smtClean="0"/>
              <a:t>Use correct path name for your computer</a:t>
            </a:r>
          </a:p>
          <a:p>
            <a:pPr eaLnBrk="1" hangingPunct="1"/>
            <a:r>
              <a:rPr lang="en-US" altLang="en-US" dirty="0" smtClean="0"/>
              <a:t>Execute the macro “</a:t>
            </a:r>
            <a:r>
              <a:rPr lang="en-US" altLang="en-US" dirty="0" err="1" smtClean="0"/>
              <a:t>MyMacro</a:t>
            </a:r>
            <a:r>
              <a:rPr lang="en-US" altLang="en-US" dirty="0" smtClean="0"/>
              <a:t>”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99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Code …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8749" y="914083"/>
            <a:ext cx="8178564" cy="5537717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Option Explicit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Public </a:t>
            </a:r>
            <a:r>
              <a:rPr lang="en-US" altLang="en-US" sz="1200" dirty="0" err="1" smtClean="0"/>
              <a:t>MyOpenDSS</a:t>
            </a:r>
            <a:r>
              <a:rPr lang="en-US" altLang="en-US" sz="1200" dirty="0" smtClean="0"/>
              <a:t> As </a:t>
            </a:r>
            <a:r>
              <a:rPr lang="en-US" altLang="en-US" sz="1200" dirty="0" err="1" smtClean="0"/>
              <a:t>OpenDSSengine.DSS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Public </a:t>
            </a:r>
            <a:r>
              <a:rPr lang="en-US" altLang="en-US" sz="1200" dirty="0" err="1" smtClean="0"/>
              <a:t>MyText</a:t>
            </a:r>
            <a:r>
              <a:rPr lang="en-US" altLang="en-US" sz="1200" dirty="0" smtClean="0"/>
              <a:t> As </a:t>
            </a:r>
            <a:r>
              <a:rPr lang="en-US" altLang="en-US" sz="1200" dirty="0" err="1" smtClean="0"/>
              <a:t>OpenDSSengine.Text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Public </a:t>
            </a:r>
            <a:r>
              <a:rPr lang="en-US" altLang="en-US" sz="1200" dirty="0" err="1" smtClean="0"/>
              <a:t>MyCircuit</a:t>
            </a:r>
            <a:r>
              <a:rPr lang="en-US" altLang="en-US" sz="1200" dirty="0" smtClean="0"/>
              <a:t> As </a:t>
            </a:r>
            <a:r>
              <a:rPr lang="en-US" altLang="en-US" sz="1200" dirty="0" err="1" smtClean="0"/>
              <a:t>OpenDSSengine.Circuit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Public Sub </a:t>
            </a:r>
            <a:r>
              <a:rPr lang="en-US" altLang="en-US" sz="1200" dirty="0" err="1" smtClean="0"/>
              <a:t>MyMacro</a:t>
            </a:r>
            <a:r>
              <a:rPr lang="en-US" altLang="en-US" sz="1200" dirty="0" smtClean="0"/>
              <a:t>()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Set </a:t>
            </a:r>
            <a:r>
              <a:rPr lang="en-US" altLang="en-US" sz="1200" dirty="0" err="1" smtClean="0"/>
              <a:t>MyOpenDSS</a:t>
            </a:r>
            <a:r>
              <a:rPr lang="en-US" altLang="en-US" sz="1200" dirty="0" smtClean="0"/>
              <a:t> = New </a:t>
            </a:r>
            <a:r>
              <a:rPr lang="en-US" altLang="en-US" sz="1200" dirty="0" err="1" smtClean="0"/>
              <a:t>OpenDSSengine.DSS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MyOpenDSS.Start</a:t>
            </a:r>
            <a:r>
              <a:rPr lang="en-US" altLang="en-US" sz="1200" dirty="0" smtClean="0"/>
              <a:t> (0)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Set </a:t>
            </a:r>
            <a:r>
              <a:rPr lang="en-US" altLang="en-US" sz="1200" dirty="0" err="1" smtClean="0"/>
              <a:t>MyText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MyOpenDSS.Text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Set </a:t>
            </a:r>
            <a:r>
              <a:rPr lang="en-US" altLang="en-US" sz="1200" dirty="0" err="1" smtClean="0"/>
              <a:t>MyCircuit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MyOpenDSS.ActiveCircuit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MyText.Command</a:t>
            </a:r>
            <a:r>
              <a:rPr lang="en-US" altLang="en-US" sz="1200" dirty="0" smtClean="0"/>
              <a:t> = "Compile (C:\</a:t>
            </a:r>
            <a:r>
              <a:rPr lang="en-US" altLang="en-US" sz="1200" dirty="0" err="1" smtClean="0"/>
              <a:t>OpenDSS</a:t>
            </a:r>
            <a:r>
              <a:rPr lang="en-US" altLang="en-US" sz="1200" dirty="0" smtClean="0"/>
              <a:t>\</a:t>
            </a:r>
            <a:r>
              <a:rPr lang="en-US" altLang="en-US" sz="1200" dirty="0" err="1" smtClean="0"/>
              <a:t>IEEETestCases</a:t>
            </a:r>
            <a:r>
              <a:rPr lang="en-US" altLang="en-US" sz="1200" dirty="0" smtClean="0"/>
              <a:t>\123Bus\IEEE123Master.dss)"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MyText.Command</a:t>
            </a:r>
            <a:r>
              <a:rPr lang="en-US" altLang="en-US" sz="1200" dirty="0" smtClean="0"/>
              <a:t> = "New Energymeter.M1 element=Line.L115 terminal=1"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MyText.Command</a:t>
            </a:r>
            <a:r>
              <a:rPr lang="en-US" altLang="en-US" sz="1200" dirty="0" smtClean="0"/>
              <a:t> = "Solve"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Dim 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 As Variant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Dim </a:t>
            </a:r>
            <a:r>
              <a:rPr lang="en-US" altLang="en-US" sz="1200" dirty="0" err="1" smtClean="0"/>
              <a:t>MyNames</a:t>
            </a:r>
            <a:r>
              <a:rPr lang="en-US" altLang="en-US" sz="1200" dirty="0" smtClean="0"/>
              <a:t> As Variant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Dim </a:t>
            </a:r>
            <a:r>
              <a:rPr lang="en-US" altLang="en-US" sz="1200" dirty="0" err="1" smtClean="0"/>
              <a:t>Mydistances</a:t>
            </a:r>
            <a:r>
              <a:rPr lang="en-US" altLang="en-US" sz="1200" dirty="0" smtClean="0"/>
              <a:t> As Variant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MyCircuit.AllBusVmagPu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MyNames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MyCircuit.AllNodeNames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Mydistances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MyCircuit.AllNodeDistances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Dim 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 As Integer, 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 As Integer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 =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For 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LBound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) To </a:t>
            </a:r>
            <a:r>
              <a:rPr lang="en-US" altLang="en-US" sz="1200" dirty="0" err="1" smtClean="0"/>
              <a:t>UBound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  <a:r>
              <a:rPr lang="en-US" altLang="en-US" sz="1200" dirty="0" err="1" smtClean="0"/>
              <a:t>ActiveSheet.Cells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, 1).Value = </a:t>
            </a:r>
            <a:r>
              <a:rPr lang="en-US" altLang="en-US" sz="1200" dirty="0" err="1" smtClean="0"/>
              <a:t>MyNames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  <a:r>
              <a:rPr lang="en-US" altLang="en-US" sz="1200" dirty="0" err="1" smtClean="0"/>
              <a:t>ActiveSheet.Cells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, 2).Value = </a:t>
            </a:r>
            <a:r>
              <a:rPr lang="en-US" altLang="en-US" sz="1200" dirty="0" err="1" smtClean="0"/>
              <a:t>Mydistances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  <a:r>
              <a:rPr lang="en-US" altLang="en-US" sz="1200" dirty="0" err="1" smtClean="0"/>
              <a:t>ActiveSheet.Cells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, 3).Value = </a:t>
            </a:r>
            <a:r>
              <a:rPr lang="en-US" altLang="en-US" sz="1200" dirty="0" err="1" smtClean="0"/>
              <a:t>MyVoltages</a:t>
            </a:r>
            <a:r>
              <a:rPr lang="en-US" altLang="en-US" sz="1200" dirty="0" smtClean="0"/>
              <a:t>(</a:t>
            </a:r>
            <a:r>
              <a:rPr lang="en-US" altLang="en-US" sz="1200" dirty="0" err="1" smtClean="0"/>
              <a:t>i</a:t>
            </a:r>
            <a:r>
              <a:rPr lang="en-US" altLang="en-US" sz="1200" dirty="0" smtClean="0"/>
              <a:t>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    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 = </a:t>
            </a:r>
            <a:r>
              <a:rPr lang="en-US" altLang="en-US" sz="1200" dirty="0" err="1" smtClean="0"/>
              <a:t>irow</a:t>
            </a:r>
            <a:r>
              <a:rPr lang="en-US" altLang="en-US" sz="1200" dirty="0" smtClean="0"/>
              <a:t> + 1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Next I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    Set </a:t>
            </a:r>
            <a:r>
              <a:rPr lang="en-US" altLang="en-US" sz="1200" dirty="0" err="1" smtClean="0"/>
              <a:t>MyOpenDSS</a:t>
            </a:r>
            <a:r>
              <a:rPr lang="en-US" altLang="en-US" sz="1200" dirty="0" smtClean="0"/>
              <a:t> = Nothing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End Sub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48447" y="1725128"/>
            <a:ext cx="3232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Change this to Your Path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4848447" y="2063682"/>
            <a:ext cx="808074" cy="6263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755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Resulting Chart in Excel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417638"/>
            <a:ext cx="65722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07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Excel Macros and Tips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695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VBA Example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Option Explicit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Public DSSobj As OpenDSSengine.DSS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Public DSSText As OpenDSSengine.Text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Public DSSCircuit As OpenDSSengine.Circuit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Public Sub StartDSS()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' Create a new instance of the 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</a:t>
            </a:r>
            <a:r>
              <a:rPr lang="en-US" altLang="en-US" sz="1400" smtClean="0">
                <a:solidFill>
                  <a:srgbClr val="FF5050"/>
                </a:solidFill>
              </a:rPr>
              <a:t>Set DSSobj = New OpenDSSengine.DSS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' Assign a variable to the Text interface for easier access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</a:t>
            </a:r>
            <a:r>
              <a:rPr lang="en-US" altLang="en-US" sz="1400" smtClean="0">
                <a:solidFill>
                  <a:srgbClr val="FF5050"/>
                </a:solidFill>
              </a:rPr>
              <a:t>Set DSSText = DSSobj.Text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' Start the 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    If Not DSSobj.Start(0) Then MsgBox "DSS Failed to Start"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400" smtClean="0"/>
              <a:t>End Sub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5010150" y="3876675"/>
            <a:ext cx="3533775" cy="1079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>
                <a:solidFill>
                  <a:srgbClr val="0033CC"/>
                </a:solidFill>
              </a:rPr>
              <a:t>This routine instantiates the DSS and starts it. It is also a good idea at this time to assign the text interface variable.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800600" y="1657350"/>
            <a:ext cx="3533775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>
                <a:solidFill>
                  <a:srgbClr val="0033CC"/>
                </a:solidFill>
              </a:rPr>
              <a:t>Define some public variables that are used throughout the project</a:t>
            </a:r>
          </a:p>
        </p:txBody>
      </p:sp>
    </p:spTree>
    <p:extLst>
      <p:ext uri="{BB962C8B-B14F-4D97-AF65-F5344CB8AC3E}">
        <p14:creationId xmlns:p14="http://schemas.microsoft.com/office/powerpoint/2010/main" val="6825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VBA Example</a:t>
            </a:r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466725" y="1463675"/>
            <a:ext cx="5008563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3038" indent="-173038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endParaRPr lang="en-US" altLang="en-US" sz="1400"/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Public Sub LoadCircuit(fname As String)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endParaRPr lang="en-US" altLang="en-US" sz="1400"/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Always a good idea to clear the DSS when loading a new circuit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  <a:r>
              <a:rPr lang="en-US" altLang="en-US" sz="1400">
                <a:solidFill>
                  <a:srgbClr val="FF5050"/>
                </a:solidFill>
              </a:rPr>
              <a:t>DSSText.Command = "clear"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Compile the script in the file listed under "fname" cell on the main form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  <a:r>
              <a:rPr lang="en-US" altLang="en-US" sz="1400">
                <a:solidFill>
                  <a:srgbClr val="FF5050"/>
                </a:solidFill>
              </a:rPr>
              <a:t>DSSText.Command = "compile " + fname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The Compile command sets the current directory the that of the file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Thats where all the result files will end up.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' Assign a variable to the Circuit interface for easier access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  <a:r>
              <a:rPr lang="en-US" altLang="en-US" sz="1400">
                <a:solidFill>
                  <a:srgbClr val="FF5050"/>
                </a:solidFill>
              </a:rPr>
              <a:t>Set DSSCircuit = DSSobj.ActiveCircuit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    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en-US" sz="1400"/>
              <a:t>End Sub</a:t>
            </a:r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endParaRPr lang="en-US" altLang="en-US" sz="1400"/>
          </a:p>
          <a:p>
            <a:pPr algn="l" eaLnBrk="1" hangingPunct="1">
              <a:lnSpc>
                <a:spcPct val="75000"/>
              </a:lnSpc>
              <a:spcBef>
                <a:spcPct val="0"/>
              </a:spcBef>
              <a:spcAft>
                <a:spcPct val="25000"/>
              </a:spcAft>
            </a:pPr>
            <a:endParaRPr lang="en-US" altLang="en-US" sz="1400"/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5695950" y="2000250"/>
            <a:ext cx="3076575" cy="156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>
                <a:solidFill>
                  <a:srgbClr val="0033CC"/>
                </a:solidFill>
              </a:rPr>
              <a:t>This subroutine loads the circuit from the base script files using the Compile command through the Text interface. “fname” is a string contains the name of the master file.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5762625" y="3876675"/>
            <a:ext cx="3076575" cy="835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>
                <a:solidFill>
                  <a:srgbClr val="0033CC"/>
                </a:solidFill>
              </a:rPr>
              <a:t>There is an active circuit now, so assign the DSSCircuit variable.</a:t>
            </a:r>
          </a:p>
        </p:txBody>
      </p:sp>
    </p:spTree>
    <p:extLst>
      <p:ext uri="{BB962C8B-B14F-4D97-AF65-F5344CB8AC3E}">
        <p14:creationId xmlns:p14="http://schemas.microsoft.com/office/powerpoint/2010/main" val="26935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VBA Example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22263" y="1228725"/>
            <a:ext cx="4351337" cy="5370513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Public Sub LoadSeqVoltages()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' This Sub loads the sequence voltages onto Sheet1 starting in Row 2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Dim DSSBus As OpenDSSengine.Bus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Dim iRow As Long, iCol As Long, i As Long, j As Long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Dim V As Variant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Dim WorkingSheet As Worksheet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Set WorkingSheet = Sheet1   'set to Sheet1 (target sheet)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iRow = 2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For i = 1 To DSSCircuit.NumBuses  ' Cycle through all buses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</a:t>
            </a:r>
            <a:r>
              <a:rPr lang="en-US" altLang="en-US" sz="1000" smtClean="0">
                <a:solidFill>
                  <a:srgbClr val="FF5050"/>
                </a:solidFill>
              </a:rPr>
              <a:t>Set DSSBus = DSSCircuit.Buses(i)  ' Set ith bus active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' Bus name goes into Column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WorkingSheet.Cells(iRow, 1).Value = DSSCircuit.ActiveBus.Name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' Load sequence voltage magnitudes of active bus into variant array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V = DSSBus.SeqVoltages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' Put the variant array values into Cells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' Use Lbound and UBound because you don't know the actual range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iCol = 2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For j = LBound(V) To UBound(V)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    WorkingSheet.Cells(iRow, iCol).Value = V(j)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    iCol = iCol + 1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 Next j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   iRow = iRow + 1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    Next i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000" smtClean="0"/>
              <a:t>End Sub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000" smtClean="0"/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4686300" y="1104900"/>
            <a:ext cx="4191000" cy="581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This Sub puts the sequence voltage onto a spreadsheet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4591050" y="2362200"/>
            <a:ext cx="419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Define a variant to pick up the arrays</a:t>
            </a:r>
          </a:p>
        </p:txBody>
      </p:sp>
      <p:sp>
        <p:nvSpPr>
          <p:cNvPr id="148486" name="Line 6"/>
          <p:cNvSpPr>
            <a:spLocks noChangeShapeType="1"/>
          </p:cNvSpPr>
          <p:nvPr/>
        </p:nvSpPr>
        <p:spPr bwMode="auto">
          <a:xfrm flipH="1" flipV="1">
            <a:off x="1666875" y="2400300"/>
            <a:ext cx="293370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4953000" y="3038475"/>
            <a:ext cx="419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Cycle through all the buses</a:t>
            </a:r>
          </a:p>
        </p:txBody>
      </p:sp>
      <p:sp>
        <p:nvSpPr>
          <p:cNvPr id="148488" name="Text Box 8"/>
          <p:cNvSpPr txBox="1">
            <a:spLocks noChangeArrowheads="1"/>
          </p:cNvSpPr>
          <p:nvPr/>
        </p:nvSpPr>
        <p:spPr bwMode="auto">
          <a:xfrm>
            <a:off x="5591175" y="3524250"/>
            <a:ext cx="2047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Get the bus name</a:t>
            </a:r>
          </a:p>
        </p:txBody>
      </p:sp>
      <p:sp>
        <p:nvSpPr>
          <p:cNvPr id="148489" name="Line 9"/>
          <p:cNvSpPr>
            <a:spLocks noChangeShapeType="1"/>
          </p:cNvSpPr>
          <p:nvPr/>
        </p:nvSpPr>
        <p:spPr bwMode="auto">
          <a:xfrm flipH="1">
            <a:off x="4505325" y="3752850"/>
            <a:ext cx="108585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90" name="Text Box 10"/>
          <p:cNvSpPr txBox="1">
            <a:spLocks noChangeArrowheads="1"/>
          </p:cNvSpPr>
          <p:nvPr/>
        </p:nvSpPr>
        <p:spPr bwMode="auto">
          <a:xfrm>
            <a:off x="5343525" y="4352925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Get the voltages into the variant array</a:t>
            </a:r>
          </a:p>
        </p:txBody>
      </p:sp>
      <p:sp>
        <p:nvSpPr>
          <p:cNvPr id="148491" name="Line 11"/>
          <p:cNvSpPr>
            <a:spLocks noChangeShapeType="1"/>
          </p:cNvSpPr>
          <p:nvPr/>
        </p:nvSpPr>
        <p:spPr bwMode="auto">
          <a:xfrm flipH="1">
            <a:off x="2333625" y="4524375"/>
            <a:ext cx="3038475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92" name="Text Box 12"/>
          <p:cNvSpPr txBox="1">
            <a:spLocks noChangeArrowheads="1"/>
          </p:cNvSpPr>
          <p:nvPr/>
        </p:nvSpPr>
        <p:spPr bwMode="auto">
          <a:xfrm>
            <a:off x="5591175" y="5105400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Put them on the spreadsheet</a:t>
            </a:r>
          </a:p>
        </p:txBody>
      </p:sp>
      <p:sp>
        <p:nvSpPr>
          <p:cNvPr id="148493" name="Line 13"/>
          <p:cNvSpPr>
            <a:spLocks noChangeShapeType="1"/>
          </p:cNvSpPr>
          <p:nvPr/>
        </p:nvSpPr>
        <p:spPr bwMode="auto">
          <a:xfrm flipH="1">
            <a:off x="3543300" y="5419725"/>
            <a:ext cx="209550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94" name="AutoShape 14"/>
          <p:cNvSpPr>
            <a:spLocks/>
          </p:cNvSpPr>
          <p:nvPr/>
        </p:nvSpPr>
        <p:spPr bwMode="auto">
          <a:xfrm>
            <a:off x="333375" y="3286125"/>
            <a:ext cx="95250" cy="2838450"/>
          </a:xfrm>
          <a:prstGeom prst="leftBrace">
            <a:avLst>
              <a:gd name="adj1" fmla="val 24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8495" name="Line 15"/>
          <p:cNvSpPr>
            <a:spLocks noChangeShapeType="1"/>
          </p:cNvSpPr>
          <p:nvPr/>
        </p:nvSpPr>
        <p:spPr bwMode="auto">
          <a:xfrm flipH="1">
            <a:off x="4105275" y="3228975"/>
            <a:ext cx="885825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8496" name="Text Box 16"/>
          <p:cNvSpPr txBox="1">
            <a:spLocks noChangeArrowheads="1"/>
          </p:cNvSpPr>
          <p:nvPr/>
        </p:nvSpPr>
        <p:spPr bwMode="auto">
          <a:xfrm>
            <a:off x="4953000" y="1743075"/>
            <a:ext cx="419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Define a variable for the Bus interface</a:t>
            </a:r>
          </a:p>
        </p:txBody>
      </p:sp>
      <p:sp>
        <p:nvSpPr>
          <p:cNvPr id="148497" name="Line 17"/>
          <p:cNvSpPr>
            <a:spLocks noChangeShapeType="1"/>
          </p:cNvSpPr>
          <p:nvPr/>
        </p:nvSpPr>
        <p:spPr bwMode="auto">
          <a:xfrm flipH="1">
            <a:off x="2733675" y="1914525"/>
            <a:ext cx="207645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563" y="150608"/>
            <a:ext cx="8595360" cy="731520"/>
          </a:xfrm>
        </p:spPr>
        <p:txBody>
          <a:bodyPr/>
          <a:lstStyle/>
          <a:p>
            <a:r>
              <a:rPr lang="en-US" dirty="0" smtClean="0"/>
              <a:t>DG Screener Structure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3270324" y="2754275"/>
            <a:ext cx="3216536" cy="21192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OpenDSS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259567" y="1032734"/>
            <a:ext cx="3216536" cy="88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DG Screener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50023" y="1914862"/>
            <a:ext cx="0" cy="8394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3943" y="2033196"/>
            <a:ext cx="2474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DSS Scripts</a:t>
            </a:r>
          </a:p>
          <a:p>
            <a:r>
              <a:rPr lang="en-US" dirty="0" smtClean="0"/>
              <a:t>(Text)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05194" y="1954347"/>
            <a:ext cx="211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OpenDSS</a:t>
            </a:r>
            <a:r>
              <a:rPr lang="en-US" dirty="0" smtClean="0"/>
              <a:t> COM Interface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50485" y="2523587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51698" y="2523587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152911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54124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55337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56550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631167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932380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5233593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534806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5836019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6137232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4389120" y="2130014"/>
            <a:ext cx="1936376" cy="20455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/>
          <p:cNvCxnSpPr>
            <a:stCxn id="24" idx="6"/>
          </p:cNvCxnSpPr>
          <p:nvPr/>
        </p:nvCxnSpPr>
        <p:spPr bwMode="auto">
          <a:xfrm flipV="1">
            <a:off x="6325496" y="2130014"/>
            <a:ext cx="570156" cy="10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Flowchart: Magnetic Disk 26"/>
          <p:cNvSpPr/>
          <p:nvPr/>
        </p:nvSpPr>
        <p:spPr bwMode="auto">
          <a:xfrm>
            <a:off x="3205778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Flowchart: Magnetic Disk 27"/>
          <p:cNvSpPr/>
          <p:nvPr/>
        </p:nvSpPr>
        <p:spPr bwMode="auto">
          <a:xfrm>
            <a:off x="4173965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Flowchart: Magnetic Disk 28"/>
          <p:cNvSpPr/>
          <p:nvPr/>
        </p:nvSpPr>
        <p:spPr bwMode="auto">
          <a:xfrm>
            <a:off x="5873669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3501613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4469800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6201776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2476949" y="2334568"/>
            <a:ext cx="1073074" cy="754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845393" y="5836579"/>
            <a:ext cx="247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Circuit Templates and Case Files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58522" y="5846879"/>
            <a:ext cx="247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</a:t>
            </a:r>
            <a:r>
              <a:rPr lang="en-US" dirty="0" err="1" smtClean="0"/>
              <a:t>OpenDSS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3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How to organize scripts for larger problems </a:t>
            </a:r>
          </a:p>
          <a:p>
            <a:pPr eaLnBrk="1" hangingPunct="1"/>
            <a:r>
              <a:rPr lang="en-US" altLang="en-US" dirty="0" smtClean="0"/>
              <a:t>Examination of how the IEEE 8500-Node Test Feeder model is organized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108547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Scripting for Larger Circuits</a:t>
            </a:r>
          </a:p>
        </p:txBody>
      </p:sp>
    </p:spTree>
    <p:extLst>
      <p:ext uri="{BB962C8B-B14F-4D97-AF65-F5344CB8AC3E}">
        <p14:creationId xmlns:p14="http://schemas.microsoft.com/office/powerpoint/2010/main" val="29412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Scripting Large Circuits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For small circuits, often put all the scripts in one file</a:t>
            </a:r>
          </a:p>
          <a:p>
            <a:pPr lvl="1"/>
            <a:r>
              <a:rPr lang="en-US" altLang="en-US" smtClean="0"/>
              <a:t>Some IEEE test feeder examples are mostly in one file</a:t>
            </a:r>
          </a:p>
          <a:p>
            <a:r>
              <a:rPr lang="en-US" altLang="en-US" smtClean="0"/>
              <a:t>When you have large amounts of data, a more disciplined approach is recommended using multiple files:</a:t>
            </a:r>
          </a:p>
          <a:p>
            <a:endParaRPr lang="en-US" altLang="en-US" smtClean="0"/>
          </a:p>
          <a:p>
            <a:r>
              <a:rPr lang="en-US" altLang="en-US" b="1" smtClean="0"/>
              <a:t>Redirect</a:t>
            </a:r>
            <a:r>
              <a:rPr lang="en-US" altLang="en-US" smtClean="0"/>
              <a:t> Command</a:t>
            </a:r>
          </a:p>
          <a:p>
            <a:pPr lvl="1"/>
            <a:r>
              <a:rPr lang="en-US" altLang="en-US" smtClean="0"/>
              <a:t>Redirects the input to another file</a:t>
            </a:r>
          </a:p>
          <a:p>
            <a:pPr lvl="1"/>
            <a:r>
              <a:rPr lang="en-US" altLang="en-US" smtClean="0"/>
              <a:t>Returns to home directory</a:t>
            </a:r>
          </a:p>
          <a:p>
            <a:r>
              <a:rPr lang="en-US" altLang="en-US" b="1" smtClean="0"/>
              <a:t>Compile</a:t>
            </a:r>
            <a:r>
              <a:rPr lang="en-US" altLang="en-US" smtClean="0"/>
              <a:t> Command</a:t>
            </a:r>
          </a:p>
          <a:p>
            <a:pPr lvl="1"/>
            <a:r>
              <a:rPr lang="en-US" altLang="en-US" smtClean="0"/>
              <a:t>Same as Redirect except repositions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10417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Organizing Your Main Screen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OpenDSS.exe saves all windows on the main screen </a:t>
            </a:r>
          </a:p>
          <a:p>
            <a:pPr lvl="1" eaLnBrk="1" hangingPunct="1"/>
            <a:r>
              <a:rPr lang="en-US" altLang="en-US" smtClean="0"/>
              <a:t>They appear where you left them when you shut down</a:t>
            </a:r>
          </a:p>
          <a:p>
            <a:pPr lvl="1" eaLnBrk="1" hangingPunct="1"/>
            <a:r>
              <a:rPr lang="en-US" altLang="en-US" smtClean="0"/>
              <a:t>The next time you start up, you can resume your work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Values are saved in the </a:t>
            </a:r>
            <a:r>
              <a:rPr lang="en-US" altLang="en-US" i="1" smtClean="0"/>
              <a:t>Windows Registry</a:t>
            </a:r>
          </a:p>
          <a:p>
            <a:pPr eaLnBrk="1" hangingPunct="1"/>
            <a:endParaRPr lang="en-US" altLang="en-US" i="1" smtClean="0"/>
          </a:p>
          <a:p>
            <a:pPr eaLnBrk="1" hangingPunct="1"/>
            <a:r>
              <a:rPr lang="en-US" altLang="en-US" smtClean="0"/>
              <a:t>Come up with a way you are comfortable with</a:t>
            </a:r>
          </a:p>
          <a:p>
            <a:pPr eaLnBrk="1" hangingPunct="1">
              <a:buFontTx/>
              <a:buNone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1115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9" descr="PPTFC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44000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OpenDSS Registry Entries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6050"/>
            <a:ext cx="8226425" cy="1077913"/>
          </a:xfrm>
        </p:spPr>
        <p:txBody>
          <a:bodyPr/>
          <a:lstStyle/>
          <a:p>
            <a:pPr eaLnBrk="1" hangingPunct="1"/>
            <a:r>
              <a:rPr lang="en-US" altLang="en-US" smtClean="0"/>
              <a:t>Certain persistent values are saved to the Windows Registry upon exiting the program</a:t>
            </a:r>
          </a:p>
        </p:txBody>
      </p:sp>
      <p:sp>
        <p:nvSpPr>
          <p:cNvPr id="111621" name="Oval 6"/>
          <p:cNvSpPr>
            <a:spLocks noChangeArrowheads="1"/>
          </p:cNvSpPr>
          <p:nvPr/>
        </p:nvSpPr>
        <p:spPr bwMode="auto">
          <a:xfrm>
            <a:off x="5029200" y="3581400"/>
            <a:ext cx="2590800" cy="381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1622" name="Text Box 8"/>
          <p:cNvSpPr txBox="1">
            <a:spLocks noChangeArrowheads="1"/>
          </p:cNvSpPr>
          <p:nvPr/>
        </p:nvSpPr>
        <p:spPr bwMode="auto">
          <a:xfrm>
            <a:off x="6019800" y="4876800"/>
            <a:ext cx="2628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Default Editor Setting</a:t>
            </a:r>
          </a:p>
        </p:txBody>
      </p:sp>
      <p:cxnSp>
        <p:nvCxnSpPr>
          <p:cNvPr id="111623" name="Straight Connector 11"/>
          <p:cNvCxnSpPr>
            <a:cxnSpLocks noChangeShapeType="1"/>
            <a:stCxn id="111621" idx="4"/>
          </p:cNvCxnSpPr>
          <p:nvPr/>
        </p:nvCxnSpPr>
        <p:spPr bwMode="auto">
          <a:xfrm>
            <a:off x="6324600" y="3962400"/>
            <a:ext cx="457200" cy="99060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624" name="Straight Connector 13"/>
          <p:cNvCxnSpPr>
            <a:cxnSpLocks noChangeShapeType="1"/>
          </p:cNvCxnSpPr>
          <p:nvPr/>
        </p:nvCxnSpPr>
        <p:spPr bwMode="auto">
          <a:xfrm flipV="1">
            <a:off x="1524000" y="4419600"/>
            <a:ext cx="2057400" cy="106680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7239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Organizing Your Main Screen</a:t>
            </a:r>
          </a:p>
        </p:txBody>
      </p:sp>
      <p:pic>
        <p:nvPicPr>
          <p:cNvPr id="112643" name="Picture 3" descr="Orginazing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12713"/>
            <a:ext cx="8836025" cy="66325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5791200" y="5486400"/>
            <a:ext cx="2743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Project Run window</a:t>
            </a:r>
          </a:p>
        </p:txBody>
      </p:sp>
      <p:sp>
        <p:nvSpPr>
          <p:cNvPr id="112645" name="Line 5"/>
          <p:cNvSpPr>
            <a:spLocks noChangeShapeType="1"/>
          </p:cNvSpPr>
          <p:nvPr/>
        </p:nvSpPr>
        <p:spPr bwMode="auto">
          <a:xfrm flipH="1" flipV="1">
            <a:off x="5257800" y="51816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2646" name="Text Box 6"/>
          <p:cNvSpPr txBox="1">
            <a:spLocks noChangeArrowheads="1"/>
          </p:cNvSpPr>
          <p:nvPr/>
        </p:nvSpPr>
        <p:spPr bwMode="auto">
          <a:xfrm>
            <a:off x="3581400" y="838200"/>
            <a:ext cx="2743200" cy="1079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Main Script Window never goes away. Put some frequently-used commands here.</a:t>
            </a:r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 flipH="1">
            <a:off x="2514600" y="1676400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2648" name="Text Box 8"/>
          <p:cNvSpPr txBox="1">
            <a:spLocks noChangeArrowheads="1"/>
          </p:cNvSpPr>
          <p:nvPr/>
        </p:nvSpPr>
        <p:spPr bwMode="auto">
          <a:xfrm>
            <a:off x="304800" y="5257800"/>
            <a:ext cx="2743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Plotting Scripts</a:t>
            </a:r>
          </a:p>
        </p:txBody>
      </p:sp>
      <p:sp>
        <p:nvSpPr>
          <p:cNvPr id="112649" name="Line 9"/>
          <p:cNvSpPr>
            <a:spLocks noChangeShapeType="1"/>
          </p:cNvSpPr>
          <p:nvPr/>
        </p:nvSpPr>
        <p:spPr bwMode="auto">
          <a:xfrm flipH="1" flipV="1">
            <a:off x="533400" y="4648200"/>
            <a:ext cx="76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2650" name="Text Box 10"/>
          <p:cNvSpPr txBox="1">
            <a:spLocks noChangeArrowheads="1"/>
          </p:cNvSpPr>
          <p:nvPr/>
        </p:nvSpPr>
        <p:spPr bwMode="auto">
          <a:xfrm>
            <a:off x="1371600" y="2209800"/>
            <a:ext cx="2743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Annual Simulation Script</a:t>
            </a:r>
          </a:p>
        </p:txBody>
      </p:sp>
      <p:sp>
        <p:nvSpPr>
          <p:cNvPr id="112651" name="Line 11"/>
          <p:cNvSpPr>
            <a:spLocks noChangeShapeType="1"/>
          </p:cNvSpPr>
          <p:nvPr/>
        </p:nvSpPr>
        <p:spPr bwMode="auto">
          <a:xfrm flipH="1">
            <a:off x="1066800" y="2590800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2652" name="Text Box 12"/>
          <p:cNvSpPr txBox="1">
            <a:spLocks noChangeArrowheads="1"/>
          </p:cNvSpPr>
          <p:nvPr/>
        </p:nvSpPr>
        <p:spPr bwMode="auto">
          <a:xfrm>
            <a:off x="7086600" y="2819400"/>
            <a:ext cx="16764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Misc. Scripts</a:t>
            </a:r>
          </a:p>
        </p:txBody>
      </p:sp>
    </p:spTree>
    <p:extLst>
      <p:ext uri="{BB962C8B-B14F-4D97-AF65-F5344CB8AC3E}">
        <p14:creationId xmlns:p14="http://schemas.microsoft.com/office/powerpoint/2010/main" val="4362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Common Sense Structuring of Script Files</a:t>
            </a:r>
          </a:p>
        </p:txBody>
      </p:sp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609600" y="1447800"/>
            <a:ext cx="297180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Run_The_Master.DSS</a:t>
            </a:r>
          </a:p>
        </p:txBody>
      </p:sp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2286000" y="1905000"/>
            <a:ext cx="2971800" cy="3460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Master.DSS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4114800" y="24384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LineCodes.DSS</a:t>
            </a:r>
          </a:p>
        </p:txBody>
      </p:sp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4114800" y="28956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WireData.DSS</a:t>
            </a:r>
          </a:p>
        </p:txBody>
      </p:sp>
      <p:sp>
        <p:nvSpPr>
          <p:cNvPr id="113671" name="Text Box 7"/>
          <p:cNvSpPr txBox="1">
            <a:spLocks noChangeArrowheads="1"/>
          </p:cNvSpPr>
          <p:nvPr/>
        </p:nvSpPr>
        <p:spPr bwMode="auto">
          <a:xfrm>
            <a:off x="4114800" y="32766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LineGeometry.DSS</a:t>
            </a: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4114800" y="37338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Spectrum.DSS</a:t>
            </a:r>
          </a:p>
        </p:txBody>
      </p: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4114800" y="4114800"/>
            <a:ext cx="2971800" cy="3460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LoadShape.DSS</a:t>
            </a:r>
          </a:p>
        </p:txBody>
      </p:sp>
      <p:sp>
        <p:nvSpPr>
          <p:cNvPr id="113674" name="AutoShape 10"/>
          <p:cNvSpPr>
            <a:spLocks/>
          </p:cNvSpPr>
          <p:nvPr/>
        </p:nvSpPr>
        <p:spPr bwMode="auto">
          <a:xfrm>
            <a:off x="7315200" y="2438400"/>
            <a:ext cx="228600" cy="2057400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3675" name="Text Box 11"/>
          <p:cNvSpPr txBox="1">
            <a:spLocks noChangeArrowheads="1"/>
          </p:cNvSpPr>
          <p:nvPr/>
        </p:nvSpPr>
        <p:spPr bwMode="auto">
          <a:xfrm>
            <a:off x="7772400" y="3200400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Libraries</a:t>
            </a:r>
          </a:p>
        </p:txBody>
      </p:sp>
      <p:sp>
        <p:nvSpPr>
          <p:cNvPr id="113676" name="Text Box 12"/>
          <p:cNvSpPr txBox="1">
            <a:spLocks noChangeArrowheads="1"/>
          </p:cNvSpPr>
          <p:nvPr/>
        </p:nvSpPr>
        <p:spPr bwMode="auto">
          <a:xfrm>
            <a:off x="685800" y="3429000"/>
            <a:ext cx="2438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5050"/>
                </a:solidFill>
              </a:rPr>
              <a:t>Put a “Clear” in here</a:t>
            </a:r>
          </a:p>
        </p:txBody>
      </p:sp>
      <p:sp>
        <p:nvSpPr>
          <p:cNvPr id="113677" name="Line 13"/>
          <p:cNvSpPr>
            <a:spLocks noChangeShapeType="1"/>
          </p:cNvSpPr>
          <p:nvPr/>
        </p:nvSpPr>
        <p:spPr bwMode="auto">
          <a:xfrm flipV="1">
            <a:off x="2286000" y="2286000"/>
            <a:ext cx="457200" cy="114300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78" name="Text Box 14"/>
          <p:cNvSpPr txBox="1">
            <a:spLocks noChangeArrowheads="1"/>
          </p:cNvSpPr>
          <p:nvPr/>
        </p:nvSpPr>
        <p:spPr bwMode="auto">
          <a:xfrm>
            <a:off x="4114800" y="4800600"/>
            <a:ext cx="2971800" cy="3460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Transformers.DSS</a:t>
            </a:r>
          </a:p>
        </p:txBody>
      </p:sp>
      <p:sp>
        <p:nvSpPr>
          <p:cNvPr id="113679" name="Text Box 15"/>
          <p:cNvSpPr txBox="1">
            <a:spLocks noChangeArrowheads="1"/>
          </p:cNvSpPr>
          <p:nvPr/>
        </p:nvSpPr>
        <p:spPr bwMode="auto">
          <a:xfrm>
            <a:off x="4114800" y="5181600"/>
            <a:ext cx="2971800" cy="3460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Lines.DSS</a:t>
            </a:r>
          </a:p>
        </p:txBody>
      </p:sp>
      <p:sp>
        <p:nvSpPr>
          <p:cNvPr id="113680" name="Text Box 16"/>
          <p:cNvSpPr txBox="1">
            <a:spLocks noChangeArrowheads="1"/>
          </p:cNvSpPr>
          <p:nvPr/>
        </p:nvSpPr>
        <p:spPr bwMode="auto">
          <a:xfrm>
            <a:off x="4114800" y="5638800"/>
            <a:ext cx="2971800" cy="3460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Loads.DSS</a:t>
            </a:r>
          </a:p>
        </p:txBody>
      </p:sp>
      <p:sp>
        <p:nvSpPr>
          <p:cNvPr id="113681" name="Text Box 17"/>
          <p:cNvSpPr txBox="1">
            <a:spLocks noChangeArrowheads="1"/>
          </p:cNvSpPr>
          <p:nvPr/>
        </p:nvSpPr>
        <p:spPr bwMode="auto">
          <a:xfrm>
            <a:off x="4114800" y="6019800"/>
            <a:ext cx="2971800" cy="3460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Etc.</a:t>
            </a:r>
          </a:p>
        </p:txBody>
      </p:sp>
      <p:sp>
        <p:nvSpPr>
          <p:cNvPr id="113682" name="AutoShape 18"/>
          <p:cNvSpPr>
            <a:spLocks/>
          </p:cNvSpPr>
          <p:nvPr/>
        </p:nvSpPr>
        <p:spPr bwMode="auto">
          <a:xfrm>
            <a:off x="7391400" y="4800600"/>
            <a:ext cx="228600" cy="1524000"/>
          </a:xfrm>
          <a:prstGeom prst="righ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3683" name="Text Box 19"/>
          <p:cNvSpPr txBox="1">
            <a:spLocks noChangeArrowheads="1"/>
          </p:cNvSpPr>
          <p:nvPr/>
        </p:nvSpPr>
        <p:spPr bwMode="auto">
          <a:xfrm>
            <a:off x="7696200" y="5257800"/>
            <a:ext cx="1143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Circuit</a:t>
            </a:r>
            <a:br>
              <a:rPr lang="en-US" altLang="en-US"/>
            </a:br>
            <a:r>
              <a:rPr lang="en-US" altLang="en-US"/>
              <a:t>Definition</a:t>
            </a:r>
          </a:p>
        </p:txBody>
      </p:sp>
      <p:sp>
        <p:nvSpPr>
          <p:cNvPr id="113684" name="Text Box 20"/>
          <p:cNvSpPr txBox="1">
            <a:spLocks noChangeArrowheads="1"/>
          </p:cNvSpPr>
          <p:nvPr/>
        </p:nvSpPr>
        <p:spPr bwMode="auto">
          <a:xfrm>
            <a:off x="5257800" y="1371600"/>
            <a:ext cx="3657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5050"/>
                </a:solidFill>
              </a:rPr>
              <a:t>“Compile” the Master file from here</a:t>
            </a:r>
          </a:p>
        </p:txBody>
      </p:sp>
      <p:sp>
        <p:nvSpPr>
          <p:cNvPr id="113685" name="Line 21"/>
          <p:cNvSpPr>
            <a:spLocks noChangeShapeType="1"/>
          </p:cNvSpPr>
          <p:nvPr/>
        </p:nvSpPr>
        <p:spPr bwMode="auto">
          <a:xfrm flipH="1">
            <a:off x="3581400" y="1524000"/>
            <a:ext cx="1676400" cy="7620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86" name="Freeform 22"/>
          <p:cNvSpPr>
            <a:spLocks/>
          </p:cNvSpPr>
          <p:nvPr/>
        </p:nvSpPr>
        <p:spPr bwMode="auto">
          <a:xfrm>
            <a:off x="1447800" y="1905000"/>
            <a:ext cx="685800" cy="2286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87" name="Freeform 23"/>
          <p:cNvSpPr>
            <a:spLocks/>
          </p:cNvSpPr>
          <p:nvPr/>
        </p:nvSpPr>
        <p:spPr bwMode="auto">
          <a:xfrm>
            <a:off x="3429000" y="2362200"/>
            <a:ext cx="685800" cy="2286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88" name="Freeform 24"/>
          <p:cNvSpPr>
            <a:spLocks/>
          </p:cNvSpPr>
          <p:nvPr/>
        </p:nvSpPr>
        <p:spPr bwMode="auto">
          <a:xfrm>
            <a:off x="3429000" y="2590800"/>
            <a:ext cx="685800" cy="4572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89" name="Freeform 25"/>
          <p:cNvSpPr>
            <a:spLocks/>
          </p:cNvSpPr>
          <p:nvPr/>
        </p:nvSpPr>
        <p:spPr bwMode="auto">
          <a:xfrm>
            <a:off x="3429000" y="3048000"/>
            <a:ext cx="685800" cy="381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0" name="Freeform 26"/>
          <p:cNvSpPr>
            <a:spLocks/>
          </p:cNvSpPr>
          <p:nvPr/>
        </p:nvSpPr>
        <p:spPr bwMode="auto">
          <a:xfrm>
            <a:off x="3429000" y="3429000"/>
            <a:ext cx="685800" cy="4572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1" name="Freeform 27"/>
          <p:cNvSpPr>
            <a:spLocks/>
          </p:cNvSpPr>
          <p:nvPr/>
        </p:nvSpPr>
        <p:spPr bwMode="auto">
          <a:xfrm>
            <a:off x="3429000" y="3886200"/>
            <a:ext cx="685800" cy="381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2" name="Freeform 28"/>
          <p:cNvSpPr>
            <a:spLocks/>
          </p:cNvSpPr>
          <p:nvPr/>
        </p:nvSpPr>
        <p:spPr bwMode="auto">
          <a:xfrm>
            <a:off x="3429000" y="4191000"/>
            <a:ext cx="685800" cy="762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3" name="Freeform 29"/>
          <p:cNvSpPr>
            <a:spLocks/>
          </p:cNvSpPr>
          <p:nvPr/>
        </p:nvSpPr>
        <p:spPr bwMode="auto">
          <a:xfrm>
            <a:off x="3429000" y="4953000"/>
            <a:ext cx="685800" cy="381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4" name="Freeform 30"/>
          <p:cNvSpPr>
            <a:spLocks/>
          </p:cNvSpPr>
          <p:nvPr/>
        </p:nvSpPr>
        <p:spPr bwMode="auto">
          <a:xfrm>
            <a:off x="3429000" y="5334000"/>
            <a:ext cx="685800" cy="4572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5" name="Freeform 31"/>
          <p:cNvSpPr>
            <a:spLocks/>
          </p:cNvSpPr>
          <p:nvPr/>
        </p:nvSpPr>
        <p:spPr bwMode="auto">
          <a:xfrm>
            <a:off x="3429000" y="5791200"/>
            <a:ext cx="685800" cy="381000"/>
          </a:xfrm>
          <a:custGeom>
            <a:avLst/>
            <a:gdLst>
              <a:gd name="T0" fmla="*/ 0 w 432"/>
              <a:gd name="T1" fmla="*/ 0 h 192"/>
              <a:gd name="T2" fmla="*/ 0 w 432"/>
              <a:gd name="T3" fmla="*/ 2147483647 h 192"/>
              <a:gd name="T4" fmla="*/ 2147483647 w 432"/>
              <a:gd name="T5" fmla="*/ 2147483647 h 192"/>
              <a:gd name="T6" fmla="*/ 0 60000 65536"/>
              <a:gd name="T7" fmla="*/ 0 60000 65536"/>
              <a:gd name="T8" fmla="*/ 0 60000 65536"/>
              <a:gd name="T9" fmla="*/ 0 w 432"/>
              <a:gd name="T10" fmla="*/ 0 h 192"/>
              <a:gd name="T11" fmla="*/ 432 w 432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92">
                <a:moveTo>
                  <a:pt x="0" y="0"/>
                </a:moveTo>
                <a:lnTo>
                  <a:pt x="0" y="192"/>
                </a:lnTo>
                <a:lnTo>
                  <a:pt x="432" y="19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696" name="Text Box 32"/>
          <p:cNvSpPr txBox="1">
            <a:spLocks noChangeArrowheads="1"/>
          </p:cNvSpPr>
          <p:nvPr/>
        </p:nvSpPr>
        <p:spPr bwMode="auto">
          <a:xfrm>
            <a:off x="381000" y="5562600"/>
            <a:ext cx="2590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Make a separate folder for each circuit</a:t>
            </a:r>
          </a:p>
        </p:txBody>
      </p:sp>
    </p:spTree>
    <p:extLst>
      <p:ext uri="{BB962C8B-B14F-4D97-AF65-F5344CB8AC3E}">
        <p14:creationId xmlns:p14="http://schemas.microsoft.com/office/powerpoint/2010/main" val="11218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Organizing Run Scripts</a:t>
            </a:r>
          </a:p>
        </p:txBody>
      </p:sp>
      <p:pic>
        <p:nvPicPr>
          <p:cNvPr id="114691" name="Picture 3" descr="Run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71056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5410200" y="1524000"/>
            <a:ext cx="33528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Compiles the Circuit Description</a:t>
            </a:r>
          </a:p>
        </p:txBody>
      </p:sp>
      <p:sp>
        <p:nvSpPr>
          <p:cNvPr id="114693" name="Line 5"/>
          <p:cNvSpPr>
            <a:spLocks noChangeShapeType="1"/>
          </p:cNvSpPr>
          <p:nvPr/>
        </p:nvSpPr>
        <p:spPr bwMode="auto">
          <a:xfrm flipH="1">
            <a:off x="4038600" y="1676400"/>
            <a:ext cx="1371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5562600" y="3124200"/>
            <a:ext cx="3581400" cy="1079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Override Some Property Settings</a:t>
            </a:r>
            <a:br>
              <a:rPr lang="en-US" altLang="en-US"/>
            </a:br>
            <a:r>
              <a:rPr lang="en-US" altLang="en-US"/>
              <a:t>and/or</a:t>
            </a:r>
            <a:br>
              <a:rPr lang="en-US" altLang="en-US"/>
            </a:br>
            <a:r>
              <a:rPr lang="en-US" altLang="en-US"/>
              <a:t>Define Some Additional Circuit Element</a:t>
            </a:r>
          </a:p>
        </p:txBody>
      </p:sp>
      <p:sp>
        <p:nvSpPr>
          <p:cNvPr id="114695" name="AutoShape 7"/>
          <p:cNvSpPr>
            <a:spLocks/>
          </p:cNvSpPr>
          <p:nvPr/>
        </p:nvSpPr>
        <p:spPr bwMode="auto">
          <a:xfrm>
            <a:off x="5334000" y="3200400"/>
            <a:ext cx="152400" cy="990600"/>
          </a:xfrm>
          <a:prstGeom prst="righ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2743200" y="4191000"/>
            <a:ext cx="21336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Change an option</a:t>
            </a:r>
          </a:p>
        </p:txBody>
      </p:sp>
      <p:sp>
        <p:nvSpPr>
          <p:cNvPr id="114697" name="Line 9"/>
          <p:cNvSpPr>
            <a:spLocks noChangeShapeType="1"/>
          </p:cNvSpPr>
          <p:nvPr/>
        </p:nvSpPr>
        <p:spPr bwMode="auto">
          <a:xfrm flipH="1" flipV="1">
            <a:off x="1676400" y="4267200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3505200" y="4800600"/>
            <a:ext cx="34290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Solve Snapshot Power Flow</a:t>
            </a:r>
          </a:p>
        </p:txBody>
      </p:sp>
      <p:sp>
        <p:nvSpPr>
          <p:cNvPr id="114699" name="Line 11"/>
          <p:cNvSpPr>
            <a:spLocks noChangeShapeType="1"/>
          </p:cNvSpPr>
          <p:nvPr/>
        </p:nvSpPr>
        <p:spPr bwMode="auto">
          <a:xfrm flipH="1" flipV="1">
            <a:off x="838200" y="4495800"/>
            <a:ext cx="2667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4700" name="AutoShape 12"/>
          <p:cNvSpPr>
            <a:spLocks/>
          </p:cNvSpPr>
          <p:nvPr/>
        </p:nvSpPr>
        <p:spPr bwMode="auto">
          <a:xfrm>
            <a:off x="2057400" y="4648200"/>
            <a:ext cx="381000" cy="990600"/>
          </a:xfrm>
          <a:prstGeom prst="rightBrace">
            <a:avLst>
              <a:gd name="adj1" fmla="val 2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3200400" y="5562600"/>
            <a:ext cx="34290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Selected Results Display</a:t>
            </a:r>
          </a:p>
        </p:txBody>
      </p:sp>
      <p:sp>
        <p:nvSpPr>
          <p:cNvPr id="114702" name="Line 14"/>
          <p:cNvSpPr>
            <a:spLocks noChangeShapeType="1"/>
          </p:cNvSpPr>
          <p:nvPr/>
        </p:nvSpPr>
        <p:spPr bwMode="auto">
          <a:xfrm flipH="1" flipV="1">
            <a:off x="2438400" y="51816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4703" name="TextBox 14"/>
          <p:cNvSpPr txBox="1">
            <a:spLocks noChangeArrowheads="1"/>
          </p:cNvSpPr>
          <p:nvPr/>
        </p:nvSpPr>
        <p:spPr bwMode="auto">
          <a:xfrm>
            <a:off x="381000" y="1447800"/>
            <a:ext cx="434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Based on 123-bus Test Feeder</a:t>
            </a:r>
          </a:p>
        </p:txBody>
      </p:sp>
    </p:spTree>
    <p:extLst>
      <p:ext uri="{BB962C8B-B14F-4D97-AF65-F5344CB8AC3E}">
        <p14:creationId xmlns:p14="http://schemas.microsoft.com/office/powerpoint/2010/main" val="102644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Organizing Your Master File</a:t>
            </a:r>
          </a:p>
        </p:txBody>
      </p:sp>
      <p:pic>
        <p:nvPicPr>
          <p:cNvPr id="115715" name="Picture 3" descr="MasterF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68199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Line 4"/>
          <p:cNvSpPr>
            <a:spLocks noChangeShapeType="1"/>
          </p:cNvSpPr>
          <p:nvPr/>
        </p:nvSpPr>
        <p:spPr bwMode="auto">
          <a:xfrm flipH="1">
            <a:off x="1143000" y="1600200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3048000" y="1447800"/>
            <a:ext cx="3886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So Compile Doesn’t Fail</a:t>
            </a:r>
          </a:p>
        </p:txBody>
      </p:sp>
      <p:sp>
        <p:nvSpPr>
          <p:cNvPr id="115718" name="AutoShape 6"/>
          <p:cNvSpPr>
            <a:spLocks/>
          </p:cNvSpPr>
          <p:nvPr/>
        </p:nvSpPr>
        <p:spPr bwMode="auto">
          <a:xfrm>
            <a:off x="2665413" y="2566988"/>
            <a:ext cx="519112" cy="925512"/>
          </a:xfrm>
          <a:prstGeom prst="rightBrace">
            <a:avLst>
              <a:gd name="adj1" fmla="val 148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5719" name="Text Box 7"/>
          <p:cNvSpPr txBox="1">
            <a:spLocks noChangeArrowheads="1"/>
          </p:cNvSpPr>
          <p:nvPr/>
        </p:nvSpPr>
        <p:spPr bwMode="auto">
          <a:xfrm>
            <a:off x="3201988" y="2846388"/>
            <a:ext cx="3886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General Library Data</a:t>
            </a:r>
          </a:p>
        </p:txBody>
      </p:sp>
      <p:sp>
        <p:nvSpPr>
          <p:cNvPr id="115720" name="AutoShape 8"/>
          <p:cNvSpPr>
            <a:spLocks/>
          </p:cNvSpPr>
          <p:nvPr/>
        </p:nvSpPr>
        <p:spPr bwMode="auto">
          <a:xfrm>
            <a:off x="3171825" y="3876675"/>
            <a:ext cx="298450" cy="517525"/>
          </a:xfrm>
          <a:prstGeom prst="rightBrace">
            <a:avLst>
              <a:gd name="adj1" fmla="val 144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3500438" y="3925888"/>
            <a:ext cx="38862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Circuit Elements for this Model</a:t>
            </a:r>
          </a:p>
        </p:txBody>
      </p:sp>
      <p:sp>
        <p:nvSpPr>
          <p:cNvPr id="115722" name="Text Box 10"/>
          <p:cNvSpPr txBox="1">
            <a:spLocks noChangeArrowheads="1"/>
          </p:cNvSpPr>
          <p:nvPr/>
        </p:nvSpPr>
        <p:spPr bwMode="auto">
          <a:xfrm>
            <a:off x="4175125" y="4718050"/>
            <a:ext cx="3886200" cy="9540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Let OpenDSS Define the Voltage Bases</a:t>
            </a:r>
          </a:p>
          <a:p>
            <a:r>
              <a:rPr lang="en-US" altLang="en-US"/>
              <a:t>(You can do this explicitly with SetkVBase command)</a:t>
            </a:r>
          </a:p>
        </p:txBody>
      </p:sp>
      <p:sp>
        <p:nvSpPr>
          <p:cNvPr id="115723" name="Line 11"/>
          <p:cNvSpPr>
            <a:spLocks noChangeShapeType="1"/>
          </p:cNvSpPr>
          <p:nvPr/>
        </p:nvSpPr>
        <p:spPr bwMode="auto">
          <a:xfrm flipH="1" flipV="1">
            <a:off x="3735388" y="4781550"/>
            <a:ext cx="561975" cy="109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Example:</a:t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>IEEE 8500-Node Test Feeder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838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Main Part of “Run” File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990600" y="3667125"/>
            <a:ext cx="8153400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endParaRPr lang="en-US" altLang="en-US" sz="1200" b="1">
              <a:latin typeface="Courier New" panose="02070309020205020404" pitchFamily="49" charset="0"/>
            </a:endParaRPr>
          </a:p>
          <a:p>
            <a:pPr algn="l"/>
            <a:r>
              <a:rPr lang="en-US" altLang="en-US" sz="1400" b="1">
                <a:latin typeface="Courier New" panose="02070309020205020404" pitchFamily="49" charset="0"/>
              </a:rPr>
              <a:t>Compile (C:\DSSdata\IEEETest\8500Node\Master-unbal.dss)</a:t>
            </a:r>
          </a:p>
          <a:p>
            <a:pPr algn="l"/>
            <a:r>
              <a:rPr lang="en-US" altLang="en-US" sz="1400" b="1">
                <a:latin typeface="Courier New" panose="02070309020205020404" pitchFamily="49" charset="0"/>
              </a:rPr>
              <a:t>! Put an Energymeter at the head of the feeder</a:t>
            </a:r>
            <a:br>
              <a:rPr lang="en-US" altLang="en-US" sz="1400" b="1">
                <a:latin typeface="Courier New" panose="02070309020205020404" pitchFamily="49" charset="0"/>
              </a:rPr>
            </a:br>
            <a:r>
              <a:rPr lang="en-US" altLang="en-US" sz="1400" b="1">
                <a:latin typeface="Courier New" panose="02070309020205020404" pitchFamily="49" charset="0"/>
              </a:rPr>
              <a:t>New Energymeter.m1 Line.ln5815900-1 1   </a:t>
            </a:r>
            <a:br>
              <a:rPr lang="en-US" altLang="en-US" sz="1400" b="1">
                <a:latin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</a:endParaRPr>
          </a:p>
          <a:p>
            <a:pPr algn="l"/>
            <a:r>
              <a:rPr lang="en-US" altLang="en-US" sz="1400" b="1">
                <a:latin typeface="Courier New" panose="02070309020205020404" pitchFamily="49" charset="0"/>
              </a:rPr>
              <a:t>! Sometimes the solution takes more than the default 15 iterations</a:t>
            </a:r>
            <a:br>
              <a:rPr lang="en-US" altLang="en-US" sz="1400" b="1">
                <a:latin typeface="Courier New" panose="02070309020205020404" pitchFamily="49" charset="0"/>
              </a:rPr>
            </a:br>
            <a:r>
              <a:rPr lang="en-US" altLang="en-US" sz="1400" b="1">
                <a:latin typeface="Courier New" panose="02070309020205020404" pitchFamily="49" charset="0"/>
              </a:rPr>
              <a:t>Set Maxiterations=20 </a:t>
            </a:r>
            <a:br>
              <a:rPr lang="en-US" altLang="en-US" sz="1400" b="1">
                <a:latin typeface="Courier New" panose="02070309020205020404" pitchFamily="49" charset="0"/>
              </a:rPr>
            </a:br>
            <a:endParaRPr lang="en-US" altLang="en-US" sz="1400" b="1">
              <a:latin typeface="Courier New" panose="02070309020205020404" pitchFamily="49" charset="0"/>
            </a:endParaRPr>
          </a:p>
          <a:p>
            <a:pPr algn="l"/>
            <a:r>
              <a:rPr lang="en-US" altLang="en-US" sz="1400" b="1">
                <a:latin typeface="Courier New" panose="02070309020205020404" pitchFamily="49" charset="0"/>
              </a:rPr>
              <a:t>Solve</a:t>
            </a:r>
          </a:p>
          <a:p>
            <a:pPr algn="l"/>
            <a:endParaRPr lang="en-US" altLang="en-US" sz="1400" b="1">
              <a:latin typeface="Courier New" panose="02070309020205020404" pitchFamily="49" charset="0"/>
            </a:endParaRPr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354013" y="1524000"/>
            <a:ext cx="791527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04800" indent="-3048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Tx/>
              <a:buAutoNum type="arabicPeriod"/>
            </a:pPr>
            <a:r>
              <a:rPr lang="en-US" altLang="en-US" sz="2400" b="1"/>
              <a:t>Compile base circuit description</a:t>
            </a:r>
          </a:p>
          <a:p>
            <a:pPr algn="l">
              <a:buFontTx/>
              <a:buAutoNum type="arabicPeriod"/>
            </a:pPr>
            <a:r>
              <a:rPr lang="en-US" altLang="en-US" sz="2400" b="1"/>
              <a:t>Add an energymeter not in base description</a:t>
            </a:r>
          </a:p>
          <a:p>
            <a:pPr algn="l">
              <a:buFontTx/>
              <a:buAutoNum type="arabicPeriod"/>
            </a:pPr>
            <a:r>
              <a:rPr lang="en-US" altLang="en-US" sz="2400" b="1"/>
              <a:t>Change an option</a:t>
            </a:r>
          </a:p>
          <a:p>
            <a:pPr algn="l">
              <a:buFontTx/>
              <a:buAutoNum type="arabicPeriod"/>
            </a:pPr>
            <a:r>
              <a:rPr lang="en-US" altLang="en-US" sz="2400" b="1"/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19684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Both 32-bit and 64-bit Versions of </a:t>
            </a:r>
            <a:r>
              <a:rPr lang="en-US" dirty="0" err="1" smtClean="0"/>
              <a:t>OpenDSS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1244598"/>
            <a:ext cx="8598746" cy="3770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1513" y="5343525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DG Screener Uses 32-bit </a:t>
            </a:r>
            <a:r>
              <a:rPr lang="en-US" dirty="0" err="1" smtClean="0"/>
              <a:t>OpenDSS</a:t>
            </a:r>
            <a:r>
              <a:rPr lang="en-US" dirty="0" smtClean="0"/>
              <a:t>, but both versions must be installed to get 32-bit server fully installed. Windows will figure out which one needs to be executed.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516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Master File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Clear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New Circuit.IEEE8500u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! Make the source stiff with small impedance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~ </a:t>
            </a:r>
            <a:r>
              <a:rPr lang="en-US" altLang="en-US" sz="1200" dirty="0" err="1" smtClean="0"/>
              <a:t>pu</a:t>
            </a:r>
            <a:r>
              <a:rPr lang="en-US" altLang="en-US" sz="1200" dirty="0" smtClean="0"/>
              <a:t>=1.05  r1=0  x1=0.001  r0=0  x0=0.001  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LineCodes2.dss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Triplex_Linecodes.dss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Lines.dss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Transformers.dss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LoadXfmrs.dss</a:t>
            </a:r>
            <a:r>
              <a:rPr lang="en-US" altLang="en-US" sz="1200" dirty="0" smtClean="0"/>
              <a:t>    ! Load Transformers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Triplex_Lines.dss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UnbalancedLoads.dss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Capacitors.dss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CapControls.dss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Redirect  </a:t>
            </a:r>
            <a:r>
              <a:rPr lang="en-US" altLang="en-US" sz="1200" dirty="0" err="1" smtClean="0"/>
              <a:t>Regulators.dss</a:t>
            </a: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! Let DSS estimate the voltage bases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Set </a:t>
            </a:r>
            <a:r>
              <a:rPr lang="en-US" altLang="en-US" sz="1200" dirty="0" err="1" smtClean="0"/>
              <a:t>voltagebases</a:t>
            </a:r>
            <a:r>
              <a:rPr lang="en-US" altLang="en-US" sz="1200" dirty="0" smtClean="0"/>
              <a:t>=[115, 12.47,  0.48, 0.208]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err="1" smtClean="0"/>
              <a:t>Calcvoltagebases</a:t>
            </a:r>
            <a:r>
              <a:rPr lang="en-US" altLang="en-US" sz="1200" dirty="0" smtClean="0"/>
              <a:t>     ! This also establishes the bus list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200" dirty="0" smtClean="0"/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smtClean="0"/>
              <a:t>! Load in bus </a:t>
            </a:r>
            <a:r>
              <a:rPr lang="en-US" altLang="en-US" sz="1200" dirty="0" err="1" smtClean="0"/>
              <a:t>coordintes</a:t>
            </a:r>
            <a:r>
              <a:rPr lang="en-US" altLang="en-US" sz="1200" dirty="0" smtClean="0"/>
              <a:t> now that bus list is established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r>
              <a:rPr lang="en-US" altLang="en-US" sz="1200" dirty="0" err="1" smtClean="0"/>
              <a:t>Buscoords</a:t>
            </a:r>
            <a:r>
              <a:rPr lang="en-US" altLang="en-US" sz="1200" dirty="0" smtClean="0"/>
              <a:t>  </a:t>
            </a:r>
            <a:r>
              <a:rPr lang="en-US" altLang="en-US" sz="1200" dirty="0" err="1" smtClean="0"/>
              <a:t>Buscoords.dss</a:t>
            </a:r>
            <a:endParaRPr lang="en-US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69895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Loadshapes</a:t>
            </a:r>
            <a:r>
              <a:rPr lang="en-US" dirty="0"/>
              <a:t> and Smart Grid </a:t>
            </a:r>
            <a:r>
              <a:rPr lang="en-US" dirty="0" smtClean="0"/>
              <a:t>Simulation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Key to Dynamic Modeling</a:t>
            </a:r>
            <a:endParaRPr lang="en-US" altLang="en-US" dirty="0" smtClean="0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1655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Solar PV</a:t>
            </a:r>
            <a:endParaRPr lang="en-US" alt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PVSystem</a:t>
            </a:r>
            <a:r>
              <a:rPr lang="en-US" altLang="en-US" dirty="0" smtClean="0"/>
              <a:t> in the </a:t>
            </a:r>
            <a:r>
              <a:rPr lang="en-US" altLang="en-US" dirty="0" err="1" smtClean="0"/>
              <a:t>OpenDSS</a:t>
            </a:r>
            <a:r>
              <a:rPr lang="en-US" altLang="en-US" dirty="0" smtClean="0"/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The </a:t>
            </a:r>
            <a:r>
              <a:rPr lang="en-US" altLang="en-US" dirty="0" err="1" smtClean="0"/>
              <a:t>PVSystem</a:t>
            </a:r>
            <a:r>
              <a:rPr lang="en-US" altLang="en-US" dirty="0" smtClean="0"/>
              <a:t> </a:t>
            </a:r>
            <a:r>
              <a:rPr lang="en-US" dirty="0" smtClean="0"/>
              <a:t>model </a:t>
            </a:r>
            <a:r>
              <a:rPr lang="en-US" dirty="0"/>
              <a:t>combines a model of the PV array and the PV inverter into one convenient model to use for distribution system impacts </a:t>
            </a:r>
            <a:r>
              <a:rPr lang="en-US" dirty="0" smtClean="0"/>
              <a:t>studies</a:t>
            </a:r>
            <a:endParaRPr lang="en-US" altLang="en-US" dirty="0" smtClean="0"/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47567" y="25702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67" y="2570206"/>
            <a:ext cx="4800600" cy="36115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1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 Script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defines a PV system with a panel </a:t>
            </a:r>
            <a:r>
              <a:rPr lang="en-US" dirty="0" err="1"/>
              <a:t>Pmpp</a:t>
            </a:r>
            <a:r>
              <a:rPr lang="en-US" dirty="0"/>
              <a:t> of 500 kW at 1 kW/m</a:t>
            </a:r>
            <a:r>
              <a:rPr lang="en-US" baseline="30000" dirty="0"/>
              <a:t>2</a:t>
            </a:r>
            <a:r>
              <a:rPr lang="en-US" dirty="0"/>
              <a:t> irradiance and a panel temperature of 25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C. The inverter is rated at 500 kVA. A PF of 1.0 is assumed for this example</a:t>
            </a:r>
            <a:r>
              <a:rPr lang="en-US" dirty="0" smtClean="0"/>
              <a:t>.</a:t>
            </a:r>
          </a:p>
          <a:p>
            <a:r>
              <a:rPr lang="en-US" altLang="en-US" dirty="0" smtClean="0"/>
              <a:t>Can also be used with the </a:t>
            </a:r>
            <a:r>
              <a:rPr lang="en-US" altLang="en-US" dirty="0" err="1" smtClean="0"/>
              <a:t>InvControl</a:t>
            </a:r>
            <a:r>
              <a:rPr lang="en-US" altLang="en-US" dirty="0" smtClean="0"/>
              <a:t> control object that implements advanced (‘smart’) inverter functions such as volt-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, volt-watt, and dynamic reactive current.</a:t>
            </a:r>
          </a:p>
          <a:p>
            <a:r>
              <a:rPr lang="en-US" altLang="en-US" dirty="0" err="1" smtClean="0"/>
              <a:t>InvControl</a:t>
            </a:r>
            <a:r>
              <a:rPr lang="en-US" altLang="en-US" dirty="0" smtClean="0"/>
              <a:t> usage to be covered later today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47567" y="25702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9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 Script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b="1" dirty="0"/>
              <a:t>clear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Circuit.PVSystem</a:t>
            </a:r>
            <a:r>
              <a:rPr lang="en-US" sz="4800" b="1" dirty="0"/>
              <a:t>  </a:t>
            </a:r>
            <a:r>
              <a:rPr lang="en-US" sz="4800" b="1" dirty="0" err="1"/>
              <a:t>basekv</a:t>
            </a:r>
            <a:r>
              <a:rPr lang="en-US" sz="4800" b="1" dirty="0"/>
              <a:t>=12.47  Isc3=1000 Isc1=900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P-T curve is per unit of rated </a:t>
            </a:r>
            <a:r>
              <a:rPr lang="en-US" sz="4800" b="1" dirty="0" err="1"/>
              <a:t>Pmpp</a:t>
            </a:r>
            <a:r>
              <a:rPr lang="en-US" sz="4800" b="1" dirty="0"/>
              <a:t> vs temperature</a:t>
            </a:r>
          </a:p>
          <a:p>
            <a:pPr marL="0" indent="0">
              <a:buNone/>
            </a:pPr>
            <a:r>
              <a:rPr lang="en-US" sz="4800" b="1" dirty="0"/>
              <a:t>// This one is for a </a:t>
            </a:r>
            <a:r>
              <a:rPr lang="en-US" sz="4800" b="1" dirty="0" err="1"/>
              <a:t>Pmpp</a:t>
            </a:r>
            <a:r>
              <a:rPr lang="en-US" sz="4800" b="1" dirty="0"/>
              <a:t> stated at 25 </a:t>
            </a:r>
            <a:r>
              <a:rPr lang="en-US" sz="4800" b="1" dirty="0" err="1"/>
              <a:t>deg</a:t>
            </a:r>
            <a:endParaRPr lang="en-US" sz="4800" b="1" dirty="0"/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XYCurve.MyPvsT</a:t>
            </a:r>
            <a:r>
              <a:rPr lang="en-US" sz="4800" b="1" dirty="0"/>
              <a:t> </a:t>
            </a:r>
            <a:r>
              <a:rPr lang="en-US" sz="4800" b="1" dirty="0" err="1"/>
              <a:t>npts</a:t>
            </a:r>
            <a:r>
              <a:rPr lang="en-US" sz="4800" b="1" dirty="0"/>
              <a:t>=4  </a:t>
            </a:r>
            <a:r>
              <a:rPr lang="en-US" sz="4800" b="1" dirty="0" err="1"/>
              <a:t>xarray</a:t>
            </a:r>
            <a:r>
              <a:rPr lang="en-US" sz="4800" b="1" dirty="0"/>
              <a:t>=[0  25  75  100]  </a:t>
            </a:r>
            <a:r>
              <a:rPr lang="en-US" sz="4800" b="1" dirty="0" err="1"/>
              <a:t>yarray</a:t>
            </a:r>
            <a:r>
              <a:rPr lang="en-US" sz="4800" b="1" dirty="0"/>
              <a:t>=[1.2 1.0 0.8  0.6] 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efficiency curve is per unit </a:t>
            </a:r>
            <a:r>
              <a:rPr lang="en-US" sz="4800" b="1" dirty="0" err="1"/>
              <a:t>eff</a:t>
            </a:r>
            <a:r>
              <a:rPr lang="en-US" sz="4800" b="1" dirty="0"/>
              <a:t> vs per unit power</a:t>
            </a:r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XYCurve.MyEff</a:t>
            </a:r>
            <a:r>
              <a:rPr lang="en-US" sz="4800" b="1" dirty="0"/>
              <a:t> </a:t>
            </a:r>
            <a:r>
              <a:rPr lang="en-US" sz="4800" b="1" dirty="0" err="1"/>
              <a:t>npts</a:t>
            </a:r>
            <a:r>
              <a:rPr lang="en-US" sz="4800" b="1" dirty="0"/>
              <a:t>=4  </a:t>
            </a:r>
            <a:r>
              <a:rPr lang="en-US" sz="4800" b="1" dirty="0" err="1"/>
              <a:t>xarray</a:t>
            </a:r>
            <a:r>
              <a:rPr lang="en-US" sz="4800" b="1" dirty="0"/>
              <a:t>=[.1  .2  .4  1.0]  </a:t>
            </a:r>
            <a:r>
              <a:rPr lang="en-US" sz="4800" b="1" dirty="0" err="1"/>
              <a:t>yarray</a:t>
            </a:r>
            <a:r>
              <a:rPr lang="en-US" sz="4800" b="1" dirty="0"/>
              <a:t>=[.86  .9  .93  .97]  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per unit irradiance curve (per unit if "irradiance" property)</a:t>
            </a:r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Loadshape.MyIrrad</a:t>
            </a:r>
            <a:r>
              <a:rPr lang="en-US" sz="4800" b="1" dirty="0"/>
              <a:t> </a:t>
            </a:r>
            <a:r>
              <a:rPr lang="en-US" sz="4800" b="1" dirty="0" err="1"/>
              <a:t>npts</a:t>
            </a:r>
            <a:r>
              <a:rPr lang="en-US" sz="4800" b="1" dirty="0"/>
              <a:t>=24 interval=1 </a:t>
            </a:r>
            <a:r>
              <a:rPr lang="en-US" sz="4800" b="1" dirty="0" err="1"/>
              <a:t>mult</a:t>
            </a:r>
            <a:r>
              <a:rPr lang="en-US" sz="4800" b="1" dirty="0"/>
              <a:t>=[0 0 0 0 0 0 .1 .2 .3  .5  .8  .9  1.0  1.0  .99  .9  .7  .4  .1 0  0  0  0  0]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24-hr temp shape curve</a:t>
            </a:r>
          </a:p>
          <a:p>
            <a:pPr marL="0" indent="0">
              <a:buNone/>
            </a:pPr>
            <a:r>
              <a:rPr lang="en-US" sz="4800" b="1" dirty="0"/>
              <a:t>New </a:t>
            </a:r>
            <a:r>
              <a:rPr lang="en-US" sz="4800" b="1" dirty="0" err="1"/>
              <a:t>Tshape.MyTemp</a:t>
            </a:r>
            <a:r>
              <a:rPr lang="en-US" sz="4800" b="1" dirty="0"/>
              <a:t> </a:t>
            </a:r>
            <a:r>
              <a:rPr lang="en-US" sz="4800" b="1" dirty="0" err="1"/>
              <a:t>npts</a:t>
            </a:r>
            <a:r>
              <a:rPr lang="en-US" sz="4800" b="1" dirty="0"/>
              <a:t>=24 interval=1 temp=[25, 25, 25, 25, 25, 25, 25, 25, 35, 40, 45, 50  60 60  55 40  35  30  25 25 25 25 25 25]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**** plot </a:t>
            </a:r>
            <a:r>
              <a:rPr lang="en-US" sz="4800" b="1" dirty="0" err="1"/>
              <a:t>tshape</a:t>
            </a:r>
            <a:r>
              <a:rPr lang="en-US" sz="4800" b="1" dirty="0"/>
              <a:t> object=</a:t>
            </a:r>
            <a:r>
              <a:rPr lang="en-US" sz="4800" b="1" dirty="0" err="1"/>
              <a:t>mytemp</a:t>
            </a:r>
            <a:endParaRPr lang="en-US" sz="4800" b="1" dirty="0"/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// take the default line</a:t>
            </a:r>
          </a:p>
          <a:p>
            <a:pPr marL="0" indent="0">
              <a:buNone/>
            </a:pPr>
            <a:r>
              <a:rPr lang="en-US" sz="4800" b="1" dirty="0"/>
              <a:t>New Line.line1 Bus1=</a:t>
            </a:r>
            <a:r>
              <a:rPr lang="en-US" sz="4800" b="1" dirty="0" err="1"/>
              <a:t>sourcebus</a:t>
            </a:r>
            <a:r>
              <a:rPr lang="en-US" sz="4800" b="1" dirty="0"/>
              <a:t> bus2=</a:t>
            </a:r>
            <a:r>
              <a:rPr lang="en-US" sz="4800" b="1" dirty="0" err="1"/>
              <a:t>PVbus</a:t>
            </a:r>
            <a:r>
              <a:rPr lang="en-US" sz="4800" b="1" dirty="0"/>
              <a:t>  Length=2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0630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 Script (cont’d)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4800" b="1" dirty="0"/>
          </a:p>
          <a:p>
            <a:pPr marL="0" indent="0">
              <a:buNone/>
            </a:pPr>
            <a:r>
              <a:rPr lang="en-US" sz="6400" b="1" dirty="0"/>
              <a:t>!</a:t>
            </a:r>
            <a:r>
              <a:rPr lang="en-US" sz="6400" b="1" dirty="0" smtClean="0"/>
              <a:t> PV </a:t>
            </a:r>
            <a:r>
              <a:rPr lang="en-US" sz="6400" b="1" dirty="0"/>
              <a:t>definition</a:t>
            </a:r>
          </a:p>
          <a:p>
            <a:pPr marL="0" indent="0">
              <a:buNone/>
            </a:pPr>
            <a:r>
              <a:rPr lang="en-US" sz="6400" b="1" dirty="0"/>
              <a:t>New </a:t>
            </a:r>
            <a:r>
              <a:rPr lang="en-US" sz="6400" b="1" dirty="0" err="1"/>
              <a:t>PVSystem.PV</a:t>
            </a:r>
            <a:r>
              <a:rPr lang="en-US" sz="6400" b="1" dirty="0"/>
              <a:t> phases=3 bus1=</a:t>
            </a:r>
            <a:r>
              <a:rPr lang="en-US" sz="6400" b="1" dirty="0" err="1"/>
              <a:t>PVbus</a:t>
            </a:r>
            <a:r>
              <a:rPr lang="en-US" sz="6400" b="1" dirty="0"/>
              <a:t> kV=12.47  kVA=500  </a:t>
            </a:r>
            <a:r>
              <a:rPr lang="en-US" sz="6400" b="1" dirty="0" err="1"/>
              <a:t>irrad</a:t>
            </a:r>
            <a:r>
              <a:rPr lang="en-US" sz="6400" b="1" dirty="0"/>
              <a:t>=0.8  </a:t>
            </a:r>
            <a:r>
              <a:rPr lang="en-US" sz="6400" b="1" dirty="0" err="1"/>
              <a:t>Pmpp</a:t>
            </a:r>
            <a:r>
              <a:rPr lang="en-US" sz="6400" b="1" dirty="0"/>
              <a:t>=500 </a:t>
            </a:r>
          </a:p>
          <a:p>
            <a:pPr marL="0" indent="0">
              <a:buNone/>
            </a:pPr>
            <a:r>
              <a:rPr lang="en-US" sz="6400" b="1" dirty="0"/>
              <a:t>~ temperature=25 PF=1  </a:t>
            </a:r>
            <a:r>
              <a:rPr lang="en-US" sz="6400" b="1" dirty="0" err="1"/>
              <a:t>effcurve</a:t>
            </a:r>
            <a:r>
              <a:rPr lang="en-US" sz="6400" b="1" dirty="0"/>
              <a:t>=</a:t>
            </a:r>
            <a:r>
              <a:rPr lang="en-US" sz="6400" b="1" dirty="0" err="1"/>
              <a:t>Myeff</a:t>
            </a:r>
            <a:r>
              <a:rPr lang="en-US" sz="6400" b="1" dirty="0"/>
              <a:t>  P-</a:t>
            </a:r>
            <a:r>
              <a:rPr lang="en-US" sz="6400" b="1" dirty="0" err="1"/>
              <a:t>TCurve</a:t>
            </a:r>
            <a:r>
              <a:rPr lang="en-US" sz="6400" b="1" dirty="0"/>
              <a:t>=</a:t>
            </a:r>
            <a:r>
              <a:rPr lang="en-US" sz="6400" b="1" dirty="0" err="1"/>
              <a:t>MyPvsT</a:t>
            </a:r>
            <a:r>
              <a:rPr lang="en-US" sz="6400" b="1" dirty="0"/>
              <a:t> </a:t>
            </a:r>
          </a:p>
          <a:p>
            <a:pPr marL="0" indent="0">
              <a:buNone/>
            </a:pPr>
            <a:r>
              <a:rPr lang="en-US" sz="6400" b="1" dirty="0"/>
              <a:t>~ Daily=</a:t>
            </a:r>
            <a:r>
              <a:rPr lang="en-US" sz="6400" b="1" dirty="0" err="1"/>
              <a:t>MyIrrad</a:t>
            </a:r>
            <a:r>
              <a:rPr lang="en-US" sz="6400" b="1" dirty="0"/>
              <a:t>  </a:t>
            </a:r>
            <a:r>
              <a:rPr lang="en-US" sz="6400" b="1" dirty="0" err="1"/>
              <a:t>TDaily</a:t>
            </a:r>
            <a:r>
              <a:rPr lang="en-US" sz="6400" b="1" dirty="0"/>
              <a:t>=</a:t>
            </a:r>
            <a:r>
              <a:rPr lang="en-US" sz="6400" b="1" dirty="0" err="1"/>
              <a:t>MyTemp</a:t>
            </a:r>
            <a:r>
              <a:rPr lang="en-US" sz="6400" b="1" dirty="0"/>
              <a:t> </a:t>
            </a:r>
            <a:endParaRPr lang="en-US" sz="4800" b="1" dirty="0"/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set </a:t>
            </a:r>
            <a:r>
              <a:rPr lang="en-US" sz="4800" b="1" dirty="0" err="1"/>
              <a:t>voltagebases</a:t>
            </a:r>
            <a:r>
              <a:rPr lang="en-US" sz="4800" b="1" dirty="0"/>
              <a:t>=[12.47]</a:t>
            </a:r>
          </a:p>
          <a:p>
            <a:pPr marL="0" indent="0">
              <a:buNone/>
            </a:pPr>
            <a:r>
              <a:rPr lang="en-US" sz="4800" b="1" dirty="0" err="1"/>
              <a:t>calcv</a:t>
            </a:r>
            <a:endParaRPr lang="en-US" sz="4800" b="1" dirty="0"/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solve  ! solves at the specified irradiance and temperature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new monitor.m1 </a:t>
            </a:r>
            <a:r>
              <a:rPr lang="en-US" sz="4800" b="1" dirty="0" err="1"/>
              <a:t>PVSystem.PV</a:t>
            </a:r>
            <a:r>
              <a:rPr lang="en-US" sz="4800" b="1" dirty="0"/>
              <a:t>  1 mode=1 </a:t>
            </a:r>
            <a:r>
              <a:rPr lang="en-US" sz="4800" b="1" dirty="0" err="1"/>
              <a:t>ppolar</a:t>
            </a:r>
            <a:r>
              <a:rPr lang="en-US" sz="4800" b="1" dirty="0"/>
              <a:t>=no</a:t>
            </a:r>
          </a:p>
          <a:p>
            <a:pPr marL="0" indent="0">
              <a:buNone/>
            </a:pPr>
            <a:r>
              <a:rPr lang="en-US" sz="4800" b="1" dirty="0"/>
              <a:t>new monitor.m2 </a:t>
            </a:r>
            <a:r>
              <a:rPr lang="en-US" sz="4800" b="1" dirty="0" err="1"/>
              <a:t>PVSystem.PV</a:t>
            </a:r>
            <a:r>
              <a:rPr lang="en-US" sz="4800" b="1" dirty="0"/>
              <a:t>  1 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solve</a:t>
            </a:r>
          </a:p>
          <a:p>
            <a:pPr marL="0" indent="0">
              <a:buNone/>
            </a:pPr>
            <a:r>
              <a:rPr lang="en-US" sz="4800" b="1" dirty="0"/>
              <a:t>solve mode=daily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r>
              <a:rPr lang="en-US" sz="4800" b="1" dirty="0"/>
              <a:t>show mon m1</a:t>
            </a:r>
          </a:p>
          <a:p>
            <a:pPr marL="0" indent="0">
              <a:buNone/>
            </a:pPr>
            <a:r>
              <a:rPr lang="en-US" sz="4800" b="1" dirty="0"/>
              <a:t>show mon m2</a:t>
            </a:r>
          </a:p>
          <a:p>
            <a:pPr marL="0" indent="0">
              <a:buNone/>
            </a:pPr>
            <a:r>
              <a:rPr lang="en-US" sz="4800" b="1" dirty="0"/>
              <a:t> </a:t>
            </a:r>
          </a:p>
          <a:p>
            <a:pPr marL="0" indent="0">
              <a:buNone/>
            </a:pPr>
            <a:endParaRPr lang="en-US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27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 Script (cont’d)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 smtClean="0"/>
              <a:t>Export </a:t>
            </a:r>
            <a:r>
              <a:rPr lang="en-US" sz="1200" b="1" dirty="0"/>
              <a:t>monitors m1</a:t>
            </a:r>
          </a:p>
          <a:p>
            <a:pPr marL="0" indent="0">
              <a:buNone/>
            </a:pPr>
            <a:r>
              <a:rPr lang="en-US" sz="1200" b="1" dirty="0"/>
              <a:t>Plot monitor object= m1 channels=(1 )</a:t>
            </a:r>
          </a:p>
          <a:p>
            <a:pPr marL="0" indent="0">
              <a:buNone/>
            </a:pPr>
            <a:r>
              <a:rPr lang="en-US" sz="1200" b="1" dirty="0"/>
              <a:t>Export monitors m2</a:t>
            </a:r>
          </a:p>
          <a:p>
            <a:pPr marL="0" indent="0">
              <a:buNone/>
            </a:pPr>
            <a:r>
              <a:rPr lang="en-US" sz="1200" b="1" dirty="0"/>
              <a:t>Plot monitor object= m2 channels=(1 ) base=[7200]</a:t>
            </a:r>
          </a:p>
          <a:p>
            <a:pPr marL="0" indent="0">
              <a:buNone/>
            </a:pPr>
            <a:r>
              <a:rPr lang="en-US" sz="1200" b="1" dirty="0"/>
              <a:t>Export monitors m2</a:t>
            </a:r>
          </a:p>
          <a:p>
            <a:pPr marL="0" indent="0">
              <a:buNone/>
            </a:pPr>
            <a:r>
              <a:rPr lang="en-US" sz="1200" b="1" dirty="0"/>
              <a:t>Plot monitor object= m2 channels=(9 </a:t>
            </a:r>
            <a:r>
              <a:rPr lang="en-US" sz="1200" b="1" dirty="0" smtClean="0"/>
              <a:t>)</a:t>
            </a:r>
            <a:endParaRPr lang="en-US" altLang="en-US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238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– Variability/Ramping – Single-Panel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75000"/>
              </a:spcAft>
            </a:pPr>
            <a:endParaRPr lang="en-US" dirty="0" smtClean="0"/>
          </a:p>
          <a:p>
            <a:pPr>
              <a:spcAft>
                <a:spcPct val="75000"/>
              </a:spcAft>
            </a:pP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6495" y="1414527"/>
            <a:ext cx="6658946" cy="483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42808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– Variability/Ramping – 1 MW PV Array (same location as Single-Panel)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75000"/>
              </a:spcAft>
            </a:pPr>
            <a:endParaRPr lang="en-US" dirty="0" smtClean="0"/>
          </a:p>
          <a:p>
            <a:pPr>
              <a:spcAft>
                <a:spcPct val="75000"/>
              </a:spcAft>
            </a:pPr>
            <a:endParaRPr 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332" y="1475487"/>
            <a:ext cx="6505032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84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Installed Files for DG Screener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201738"/>
            <a:ext cx="8298656" cy="367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58797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– Variability/Ramping – Significance of Solar Irradiance Resolution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ct val="75000"/>
              </a:spcAft>
            </a:pPr>
            <a:endParaRPr lang="en-US" dirty="0" smtClean="0"/>
          </a:p>
          <a:p>
            <a:pPr>
              <a:spcAft>
                <a:spcPct val="75000"/>
              </a:spcAft>
            </a:pPr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4614" y="1315403"/>
            <a:ext cx="6779156" cy="49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74683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for Distribution System Impact Assessment – Fault Response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75000"/>
              </a:spcAft>
            </a:pPr>
            <a:r>
              <a:rPr lang="en-US" dirty="0" smtClean="0"/>
              <a:t>Fault current contribution</a:t>
            </a:r>
          </a:p>
          <a:p>
            <a:pPr>
              <a:spcAft>
                <a:spcPct val="75000"/>
              </a:spcAft>
            </a:pPr>
            <a:r>
              <a:rPr lang="en-US" dirty="0" smtClean="0"/>
              <a:t>‘Rule-of-thumb’:  2 x Full Output Rating of Inverter for 1 cycle (three-phase fault)</a:t>
            </a:r>
          </a:p>
          <a:p>
            <a:pPr>
              <a:spcAft>
                <a:spcPct val="75000"/>
              </a:spcAft>
            </a:pPr>
            <a:r>
              <a:rPr lang="en-US" dirty="0" smtClean="0"/>
              <a:t>Other testing has been performed by Southern California Edison, NREL, PV inverter manufacturers, etc</a:t>
            </a:r>
          </a:p>
          <a:p>
            <a:pPr>
              <a:spcAft>
                <a:spcPct val="75000"/>
              </a:spcAft>
            </a:pPr>
            <a:r>
              <a:rPr lang="en-US" dirty="0" smtClean="0"/>
              <a:t>NREL</a:t>
            </a:r>
          </a:p>
          <a:p>
            <a:pPr lvl="1">
              <a:spcAft>
                <a:spcPct val="75000"/>
              </a:spcAft>
            </a:pPr>
            <a:r>
              <a:rPr lang="en-US" dirty="0" smtClean="0"/>
              <a:t>1 kW inverter: 4 x pre-fault output current for 1.6 ms</a:t>
            </a:r>
          </a:p>
          <a:p>
            <a:pPr>
              <a:spcAft>
                <a:spcPct val="75000"/>
              </a:spcAft>
            </a:pPr>
            <a:r>
              <a:rPr lang="en-US" dirty="0" smtClean="0"/>
              <a:t>PV Inverter Manufacturer (un-named)</a:t>
            </a:r>
          </a:p>
          <a:p>
            <a:pPr lvl="1">
              <a:spcAft>
                <a:spcPct val="75000"/>
              </a:spcAft>
            </a:pPr>
            <a:r>
              <a:rPr lang="en-US" dirty="0" smtClean="0"/>
              <a:t>500 </a:t>
            </a:r>
            <a:r>
              <a:rPr lang="en-US" dirty="0" err="1" smtClean="0"/>
              <a:t>kva</a:t>
            </a:r>
            <a:r>
              <a:rPr lang="en-US" dirty="0" smtClean="0"/>
              <a:t> grid-tied:  2 – 3 times pre-fault output current for up to 4.25 ms</a:t>
            </a:r>
          </a:p>
          <a:p>
            <a:pPr>
              <a:spcAft>
                <a:spcPct val="75000"/>
              </a:spcAft>
            </a:pPr>
            <a:endParaRPr lang="en-US" dirty="0" smtClean="0"/>
          </a:p>
          <a:p>
            <a:pPr>
              <a:spcAft>
                <a:spcPct val="7500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91677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for Distribution System Impact Assessment – Harmonic Response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ct val="75000"/>
              </a:spcAft>
            </a:pPr>
            <a:r>
              <a:rPr lang="en-US" sz="2000" dirty="0" smtClean="0"/>
              <a:t>Single units – Model as current sources</a:t>
            </a:r>
          </a:p>
          <a:p>
            <a:pPr lvl="1">
              <a:spcAft>
                <a:spcPct val="75000"/>
              </a:spcAft>
            </a:pPr>
            <a:r>
              <a:rPr lang="en-US" sz="2000" dirty="0" smtClean="0"/>
              <a:t>Typically below IEEE 519-1992 current injection limits for generation equipment, especially at low harmonic orders</a:t>
            </a:r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</a:pPr>
            <a:endParaRPr lang="en-US" sz="2000" dirty="0" smtClean="0"/>
          </a:p>
          <a:p>
            <a:pPr lvl="1">
              <a:spcAft>
                <a:spcPct val="75000"/>
              </a:spcAft>
              <a:buNone/>
            </a:pPr>
            <a:endParaRPr lang="en-US" sz="2000" dirty="0" smtClean="0"/>
          </a:p>
          <a:p>
            <a:pPr lvl="1">
              <a:spcAft>
                <a:spcPct val="75000"/>
              </a:spcAft>
              <a:buNone/>
            </a:pPr>
            <a:r>
              <a:rPr lang="en-US" sz="1600" dirty="0" smtClean="0"/>
              <a:t>Multiple units – Model as current sources with cancellation at higher order harmonics</a:t>
            </a:r>
          </a:p>
          <a:p>
            <a:pPr lvl="1">
              <a:spcAft>
                <a:spcPct val="75000"/>
              </a:spcAft>
            </a:pPr>
            <a:endParaRPr 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879" y="2473214"/>
            <a:ext cx="4822825" cy="330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6575" y="2473214"/>
            <a:ext cx="4797425" cy="3277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76607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PV Systems for Distribution System Impact Assessment – Anti-Islanding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75000"/>
              </a:spcAft>
            </a:pPr>
            <a:r>
              <a:rPr lang="en-US" sz="2200" dirty="0" smtClean="0"/>
              <a:t>Difficult to model without explicit knowledge of the anti-islanding scheme implementation details for the PV System</a:t>
            </a:r>
          </a:p>
          <a:p>
            <a:pPr>
              <a:spcAft>
                <a:spcPct val="75000"/>
              </a:spcAft>
            </a:pPr>
            <a:r>
              <a:rPr lang="en-US" sz="2200" dirty="0" smtClean="0"/>
              <a:t>Implementation details for the PV Systems are usually ‘trade secrets’ and therefore not publicly available for use</a:t>
            </a:r>
          </a:p>
          <a:p>
            <a:pPr>
              <a:spcAft>
                <a:spcPct val="75000"/>
              </a:spcAft>
            </a:pPr>
            <a:r>
              <a:rPr lang="en-US" sz="2200" dirty="0" smtClean="0"/>
              <a:t>See, for more information on approaches: “</a:t>
            </a:r>
            <a:r>
              <a:rPr lang="en-US" sz="2200" i="1" dirty="0" smtClean="0"/>
              <a:t>Evaluation of Islanding Detection Methods for Photovoltaic Utility Interactive Power Systems</a:t>
            </a:r>
            <a:r>
              <a:rPr lang="en-US" sz="2200" dirty="0" smtClean="0"/>
              <a:t>”, International Energy Agency, March 2002.</a:t>
            </a:r>
          </a:p>
          <a:p>
            <a:pPr>
              <a:spcAft>
                <a:spcPct val="75000"/>
              </a:spcAft>
            </a:pPr>
            <a:r>
              <a:rPr lang="en-US" sz="2200" dirty="0" smtClean="0"/>
              <a:t>Precise re-creation of events in EMTP-like programs, from ‘in-the-field’ system event recordings will likely be difficult with generic models of anti-islanding approaches</a:t>
            </a:r>
          </a:p>
        </p:txBody>
      </p:sp>
    </p:spTree>
    <p:extLst>
      <p:ext uri="{BB962C8B-B14F-4D97-AF65-F5344CB8AC3E}">
        <p14:creationId xmlns:p14="http://schemas.microsoft.com/office/powerpoint/2010/main" val="23912365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‘Smart’ Inverter Control in the </a:t>
            </a:r>
            <a:r>
              <a:rPr lang="en-US" dirty="0" err="1" smtClean="0"/>
              <a:t>OpenDSS</a:t>
            </a:r>
            <a:endParaRPr lang="en-US" altLang="en-US" dirty="0" smtClean="0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/>
              <a:t>InvControl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74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InvControl</a:t>
            </a:r>
            <a:r>
              <a:rPr lang="en-US" altLang="en-US" dirty="0" smtClean="0"/>
              <a:t> Control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Works in conjunction with </a:t>
            </a:r>
            <a:r>
              <a:rPr lang="en-US" dirty="0" err="1" smtClean="0"/>
              <a:t>PVSystem</a:t>
            </a:r>
            <a:r>
              <a:rPr lang="en-US" dirty="0" smtClean="0"/>
              <a:t> object(s) to control the </a:t>
            </a:r>
            <a:r>
              <a:rPr lang="en-US" dirty="0" err="1" smtClean="0"/>
              <a:t>PVSystem</a:t>
            </a:r>
            <a:r>
              <a:rPr lang="en-US" dirty="0" smtClean="0"/>
              <a:t>(s) output according to ‘smart’ inverter functions</a:t>
            </a:r>
          </a:p>
          <a:p>
            <a:pPr>
              <a:defRPr/>
            </a:pPr>
            <a:r>
              <a:rPr lang="en-US" dirty="0" smtClean="0"/>
              <a:t>Three modes currently available:</a:t>
            </a:r>
          </a:p>
          <a:p>
            <a:pPr lvl="1">
              <a:defRPr/>
            </a:pPr>
            <a:r>
              <a:rPr lang="en-US" dirty="0" smtClean="0"/>
              <a:t>Volt-</a:t>
            </a:r>
            <a:r>
              <a:rPr lang="en-US" dirty="0" err="1" smtClean="0"/>
              <a:t>var</a:t>
            </a:r>
            <a:endParaRPr lang="en-US" dirty="0" smtClean="0"/>
          </a:p>
          <a:p>
            <a:pPr lvl="2">
              <a:defRPr/>
            </a:pPr>
            <a:r>
              <a:rPr lang="en-US" dirty="0" smtClean="0"/>
              <a:t>Follows a voltage versus reactive power curve and changes the reactive power generation (capacitive) or reactive power absorption (inductive) according to the terminal voltage at each </a:t>
            </a:r>
            <a:r>
              <a:rPr lang="en-US" dirty="0" err="1" smtClean="0"/>
              <a:t>PVSystem</a:t>
            </a:r>
            <a:endParaRPr lang="en-US" dirty="0" smtClean="0"/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Volt-watt</a:t>
            </a:r>
          </a:p>
          <a:p>
            <a:pPr lvl="2">
              <a:defRPr/>
            </a:pPr>
            <a:r>
              <a:rPr lang="en-US" dirty="0"/>
              <a:t>Follows a voltage versus </a:t>
            </a:r>
            <a:r>
              <a:rPr lang="en-US" dirty="0" smtClean="0"/>
              <a:t>active </a:t>
            </a:r>
            <a:r>
              <a:rPr lang="en-US" dirty="0"/>
              <a:t>power curve and changes the </a:t>
            </a:r>
            <a:r>
              <a:rPr lang="en-US" dirty="0" smtClean="0"/>
              <a:t>active power output </a:t>
            </a:r>
            <a:r>
              <a:rPr lang="en-US" dirty="0"/>
              <a:t>according to the terminal voltage at each </a:t>
            </a:r>
            <a:r>
              <a:rPr lang="en-US" dirty="0" err="1" smtClean="0"/>
              <a:t>PVSystem</a:t>
            </a:r>
            <a:r>
              <a:rPr lang="en-US" dirty="0" smtClean="0"/>
              <a:t> (within the limits of the present irradiance)</a:t>
            </a:r>
          </a:p>
          <a:p>
            <a:pPr lvl="2">
              <a:defRPr/>
            </a:pPr>
            <a:endParaRPr lang="en-US" dirty="0"/>
          </a:p>
          <a:p>
            <a:pPr lvl="1">
              <a:defRPr/>
            </a:pPr>
            <a:r>
              <a:rPr lang="en-US" dirty="0" smtClean="0"/>
              <a:t>Dynamic Reactive Current (DRC)</a:t>
            </a:r>
          </a:p>
          <a:p>
            <a:pPr lvl="2">
              <a:defRPr/>
            </a:pPr>
            <a:r>
              <a:rPr lang="en-US" dirty="0" smtClean="0"/>
              <a:t>Has several settings that change the reactive power generation or absorption in response to fast changes in terminal voltage (e.g., during a sag or swell)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Volt-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 Control Mode – Example Volt-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7822" y="1635125"/>
            <a:ext cx="5943600" cy="431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04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/>
              <a:t>InvControl</a:t>
            </a:r>
            <a:r>
              <a:rPr lang="en-US" altLang="en-US" dirty="0" smtClean="0"/>
              <a:t> in Volt-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 Mode –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New PVSystem.</a:t>
            </a:r>
            <a:r>
              <a:rPr lang="en-US" sz="1400" b="1" dirty="0"/>
              <a:t>3P_ExistingSite4</a:t>
            </a:r>
            <a:r>
              <a:rPr lang="en-US" sz="1400" dirty="0"/>
              <a:t> phases=3 bus1=B51854_sec kV=0.4157 kVA=523</a:t>
            </a:r>
            <a:br>
              <a:rPr lang="en-US" sz="1400" dirty="0"/>
            </a:br>
            <a:r>
              <a:rPr lang="en-US" sz="1400" dirty="0"/>
              <a:t>~  irradiance=1 </a:t>
            </a:r>
            <a:r>
              <a:rPr lang="en-US" sz="1400" dirty="0" err="1"/>
              <a:t>Pmpp</a:t>
            </a:r>
            <a:r>
              <a:rPr lang="en-US" sz="1400" dirty="0"/>
              <a:t>=475 pf=1 %</a:t>
            </a:r>
            <a:r>
              <a:rPr lang="en-US" sz="1400" dirty="0" err="1"/>
              <a:t>cutin</a:t>
            </a:r>
            <a:r>
              <a:rPr lang="en-US" sz="1400" dirty="0"/>
              <a:t>=0.1 %cutout=0.1 yearly=</a:t>
            </a:r>
            <a:r>
              <a:rPr lang="en-US" sz="1400" dirty="0" err="1"/>
              <a:t>PV_ls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New PVSystem.</a:t>
            </a:r>
            <a:r>
              <a:rPr lang="en-US" sz="1400" b="1" dirty="0"/>
              <a:t>3P_ExistingSite1</a:t>
            </a:r>
            <a:r>
              <a:rPr lang="en-US" sz="1400" dirty="0"/>
              <a:t> phases=3 bus1=X_5865228330A kV=0.4157 kVA=314</a:t>
            </a:r>
            <a:br>
              <a:rPr lang="en-US" sz="1400" dirty="0"/>
            </a:br>
            <a:r>
              <a:rPr lang="en-US" sz="1400" dirty="0"/>
              <a:t>~ irradiance=1 </a:t>
            </a:r>
            <a:r>
              <a:rPr lang="en-US" sz="1400" dirty="0" err="1"/>
              <a:t>Pmpp</a:t>
            </a:r>
            <a:r>
              <a:rPr lang="en-US" sz="1400" dirty="0"/>
              <a:t>=285 pf=1 %</a:t>
            </a:r>
            <a:r>
              <a:rPr lang="en-US" sz="1400" dirty="0" err="1"/>
              <a:t>cutin</a:t>
            </a:r>
            <a:r>
              <a:rPr lang="en-US" sz="1400" dirty="0"/>
              <a:t>=0.1 %cutout=0.1 yearly=</a:t>
            </a:r>
            <a:r>
              <a:rPr lang="en-US" sz="1400" dirty="0" err="1"/>
              <a:t>PV_ls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New PVSystem.</a:t>
            </a:r>
            <a:r>
              <a:rPr lang="en-US" sz="1400" b="1" dirty="0"/>
              <a:t>3P_ExistingSite3</a:t>
            </a:r>
            <a:r>
              <a:rPr lang="en-US" sz="1400" dirty="0"/>
              <a:t> phases=3 bus1=X_5891328219_Cust1 kV=0.4157</a:t>
            </a:r>
            <a:br>
              <a:rPr lang="en-US" sz="1400" dirty="0"/>
            </a:br>
            <a:r>
              <a:rPr lang="en-US" sz="1400" dirty="0"/>
              <a:t>~ kVA=836 irradiance=1 </a:t>
            </a:r>
            <a:r>
              <a:rPr lang="en-US" sz="1400" dirty="0" err="1"/>
              <a:t>Pmpp</a:t>
            </a:r>
            <a:r>
              <a:rPr lang="en-US" sz="1400" dirty="0"/>
              <a:t>=760 pf=1 %</a:t>
            </a:r>
            <a:r>
              <a:rPr lang="en-US" sz="1400" dirty="0" err="1"/>
              <a:t>cutin</a:t>
            </a:r>
            <a:r>
              <a:rPr lang="en-US" sz="1400" dirty="0"/>
              <a:t>=0.1 %cutout=0.1 yearly=</a:t>
            </a:r>
            <a:r>
              <a:rPr lang="en-US" sz="1400" dirty="0" err="1"/>
              <a:t>PV_ls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New PVSystem.</a:t>
            </a:r>
            <a:r>
              <a:rPr lang="en-US" sz="1400" b="1" dirty="0"/>
              <a:t>3P_ExistingSite2</a:t>
            </a:r>
            <a:r>
              <a:rPr lang="en-US" sz="1400" dirty="0"/>
              <a:t> phases=3 bus1=B4832_sec kV=0.4157 kVA=209</a:t>
            </a:r>
            <a:br>
              <a:rPr lang="en-US" sz="1400" dirty="0"/>
            </a:br>
            <a:r>
              <a:rPr lang="en-US" sz="1400" dirty="0"/>
              <a:t>~ irradiance=1 </a:t>
            </a:r>
            <a:r>
              <a:rPr lang="en-US" sz="1400" dirty="0" err="1"/>
              <a:t>Pmpp</a:t>
            </a:r>
            <a:r>
              <a:rPr lang="en-US" sz="1400" dirty="0"/>
              <a:t>=190 pf=1 %</a:t>
            </a:r>
            <a:r>
              <a:rPr lang="en-US" sz="1400" dirty="0" err="1"/>
              <a:t>cutin</a:t>
            </a:r>
            <a:r>
              <a:rPr lang="en-US" sz="1400" dirty="0"/>
              <a:t>=0.1 %cutout=0.1 </a:t>
            </a:r>
            <a:r>
              <a:rPr lang="en-US" sz="1400" dirty="0" smtClean="0"/>
              <a:t>yearly=</a:t>
            </a:r>
            <a:r>
              <a:rPr lang="en-US" sz="1400" dirty="0" err="1" smtClean="0"/>
              <a:t>PV_ls</a:t>
            </a:r>
            <a:endParaRPr lang="en-US" sz="14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400" dirty="0"/>
              <a:t>New </a:t>
            </a:r>
            <a:r>
              <a:rPr lang="en-US" sz="1400" dirty="0" err="1"/>
              <a:t>XYCurve.vv_curve</a:t>
            </a:r>
            <a:r>
              <a:rPr lang="en-US" sz="1400" dirty="0"/>
              <a:t> </a:t>
            </a:r>
            <a:r>
              <a:rPr lang="en-US" sz="1400" dirty="0" err="1"/>
              <a:t>npts</a:t>
            </a:r>
            <a:r>
              <a:rPr lang="en-US" sz="1400" dirty="0"/>
              <a:t>=4 </a:t>
            </a:r>
            <a:r>
              <a:rPr lang="en-US" sz="1400" dirty="0" err="1"/>
              <a:t>Yarray</a:t>
            </a:r>
            <a:r>
              <a:rPr lang="en-US" sz="1400" dirty="0"/>
              <a:t>=(1.0,1.0,-1.0,-1.0)</a:t>
            </a:r>
            <a:br>
              <a:rPr lang="en-US" sz="1400" dirty="0"/>
            </a:br>
            <a:r>
              <a:rPr lang="en-US" sz="1400" dirty="0"/>
              <a:t>~ </a:t>
            </a:r>
            <a:r>
              <a:rPr lang="en-US" sz="1400" dirty="0" err="1"/>
              <a:t>XArray</a:t>
            </a:r>
            <a:r>
              <a:rPr lang="en-US" sz="1400" dirty="0"/>
              <a:t>=(0.5,0.95,1.05,1.5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New </a:t>
            </a:r>
            <a:r>
              <a:rPr lang="en-US" sz="1400" dirty="0" err="1"/>
              <a:t>InvControl.InvPVCtrl</a:t>
            </a:r>
            <a:r>
              <a:rPr lang="en-US" sz="1400" dirty="0"/>
              <a:t> mode=VOLTVAR </a:t>
            </a:r>
            <a:r>
              <a:rPr lang="en-US" sz="1400" dirty="0" err="1"/>
              <a:t>voltage_curvex_ref</a:t>
            </a:r>
            <a:r>
              <a:rPr lang="en-US" sz="1400" dirty="0"/>
              <a:t>=rated</a:t>
            </a:r>
            <a:br>
              <a:rPr lang="en-US" sz="1400" dirty="0"/>
            </a:br>
            <a:r>
              <a:rPr lang="en-US" sz="1400" dirty="0"/>
              <a:t>~ vvc_curve1=</a:t>
            </a:r>
            <a:r>
              <a:rPr lang="en-US" sz="1400" dirty="0" err="1"/>
              <a:t>vv_curve</a:t>
            </a:r>
            <a:r>
              <a:rPr lang="en-US" sz="1400" dirty="0"/>
              <a:t> </a:t>
            </a:r>
            <a:r>
              <a:rPr lang="en-US" sz="1400" dirty="0" err="1"/>
              <a:t>EventLog</a:t>
            </a:r>
            <a:r>
              <a:rPr lang="en-US" sz="1400" dirty="0"/>
              <a:t>=yes</a:t>
            </a:r>
            <a:endParaRPr lang="en-US" sz="1300" dirty="0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14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Volt-watt Control Mode – Example Volt-watt Curve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857" y="2036982"/>
            <a:ext cx="7714286" cy="35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53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DRC Control Mode – Settings Curve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25" y="1350810"/>
            <a:ext cx="8413750" cy="488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8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Files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8" y="687387"/>
            <a:ext cx="5753100" cy="579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66787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Solar PV </a:t>
            </a:r>
            <a:r>
              <a:rPr lang="en-US" dirty="0" smtClean="0"/>
              <a:t>Analysis and Hosting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34200" y="0"/>
            <a:ext cx="2209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FFE4B61-D119-4C2A-B0FD-8BB9E4349C88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Cloud Transients and Voltage Regulation</a:t>
            </a:r>
            <a:endParaRPr lang="en-US" sz="3600" dirty="0"/>
          </a:p>
        </p:txBody>
      </p:sp>
      <p:pic>
        <p:nvPicPr>
          <p:cNvPr id="3" name="Picture 2" descr="PPT348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1295400"/>
            <a:ext cx="6072596" cy="51320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(Movie Demo)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27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447800"/>
            <a:ext cx="612457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184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 eaLnBrk="1" hangingPunct="1">
              <a:defRPr/>
            </a:pPr>
            <a:r>
              <a:rPr lang="en-US" sz="2800" dirty="0" smtClean="0"/>
              <a:t>Regulator Response for Series of Cloud Transients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2195736" y="3501008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3635896" y="3356992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4355976" y="1844824"/>
            <a:ext cx="10668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4644008" y="3284984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267744" y="1844824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4876800" y="4648200"/>
            <a:ext cx="32004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9075" indent="-219075" algn="ctr" defTabSz="914400" eaLnBrk="0" hangingPunct="0">
              <a:spcBef>
                <a:spcPct val="50000"/>
              </a:spcBef>
            </a:pPr>
            <a:r>
              <a:rPr lang="en-US" sz="1600">
                <a:solidFill>
                  <a:srgbClr val="000000"/>
                </a:solidFill>
              </a:rPr>
              <a:t>Regulator Operations</a:t>
            </a:r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 flipH="1" flipV="1">
            <a:off x="5257800" y="38862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H="1" flipV="1">
            <a:off x="4267200" y="3886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93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4825"/>
            <a:ext cx="483235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5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940966"/>
          </a:xfrm>
        </p:spPr>
        <p:txBody>
          <a:bodyPr/>
          <a:lstStyle/>
          <a:p>
            <a:pPr eaLnBrk="1" hangingPunct="1"/>
            <a:r>
              <a:rPr lang="en-US" dirty="0" smtClean="0"/>
              <a:t>“Headroom” for PV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0700" y="1790700"/>
            <a:ext cx="4813300" cy="394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82613" y="1408113"/>
            <a:ext cx="3444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/>
              <a:t>Voltage Profile for 100% Load</a:t>
            </a:r>
          </a:p>
        </p:txBody>
      </p:sp>
      <p:sp>
        <p:nvSpPr>
          <p:cNvPr id="22534" name="Text Box 8"/>
          <p:cNvSpPr txBox="1">
            <a:spLocks noChangeArrowheads="1"/>
          </p:cNvSpPr>
          <p:nvPr/>
        </p:nvSpPr>
        <p:spPr bwMode="auto">
          <a:xfrm>
            <a:off x="5116513" y="1423988"/>
            <a:ext cx="3444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/>
              <a:t>Voltage Profile for 40% Load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0072" y="3573016"/>
            <a:ext cx="324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the way it is most of the year !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112" y="198884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Headroom for PV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668344" y="2204864"/>
            <a:ext cx="432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596336" y="2204864"/>
            <a:ext cx="504056" cy="64807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845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12480" cy="914400"/>
          </a:xfrm>
        </p:spPr>
        <p:txBody>
          <a:bodyPr/>
          <a:lstStyle/>
          <a:p>
            <a:r>
              <a:rPr lang="en-US" dirty="0" smtClean="0"/>
              <a:t>Providing More Headroom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4409" y="1622648"/>
            <a:ext cx="552219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3988221" y="2636044"/>
            <a:ext cx="92075" cy="4905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4051721" y="3126581"/>
            <a:ext cx="14288" cy="3968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75384" y="3523456"/>
            <a:ext cx="34448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600" dirty="0"/>
              <a:t>Use DMS </a:t>
            </a:r>
            <a:r>
              <a:rPr lang="en-US" sz="1600" dirty="0" smtClean="0"/>
              <a:t>and Line-drop Compensation to Move Profile Lower </a:t>
            </a:r>
            <a:r>
              <a:rPr lang="en-US" sz="1600" dirty="0"/>
              <a:t>to Allow More “Headroom” for DG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3019400" y="5107632"/>
            <a:ext cx="3444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1600" dirty="0"/>
              <a:t>More efficient, too??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1219200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Lowering the Voltage Profile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82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for the Long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Provide more headroom for more hosting capacity</a:t>
            </a:r>
          </a:p>
          <a:p>
            <a:pPr lvl="1"/>
            <a:r>
              <a:rPr lang="en-US" sz="2400" dirty="0" smtClean="0"/>
              <a:t>Lower the voltage profile</a:t>
            </a:r>
          </a:p>
          <a:p>
            <a:pPr lvl="1"/>
            <a:r>
              <a:rPr lang="en-US" sz="2400" dirty="0" smtClean="0"/>
              <a:t>Flatten voltage profile with </a:t>
            </a:r>
            <a:r>
              <a:rPr lang="en-US" sz="2400" dirty="0" err="1" smtClean="0"/>
              <a:t>var</a:t>
            </a:r>
            <a:r>
              <a:rPr lang="en-US" sz="2400" dirty="0" smtClean="0"/>
              <a:t> sources</a:t>
            </a:r>
          </a:p>
          <a:p>
            <a:r>
              <a:rPr lang="en-US" sz="2800" dirty="0" smtClean="0"/>
              <a:t>Smart Inverters</a:t>
            </a:r>
            <a:endParaRPr lang="en-US" sz="2800" dirty="0"/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1427162" y="3754437"/>
            <a:ext cx="4629150" cy="1849438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AEA8FE"/>
              </a:gs>
              <a:gs pos="100000">
                <a:srgbClr val="E7F6FF"/>
              </a:gs>
            </a:gsLst>
            <a:lin ang="5400000" scaled="1"/>
          </a:gradFill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9062" y="3751262"/>
            <a:ext cx="4662488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9062" y="3749675"/>
            <a:ext cx="4662488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946275" y="3949700"/>
            <a:ext cx="15732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Customer Load</a:t>
            </a:r>
          </a:p>
        </p:txBody>
      </p:sp>
      <p:sp>
        <p:nvSpPr>
          <p:cNvPr id="9" name="Line 26"/>
          <p:cNvSpPr>
            <a:spLocks noChangeShapeType="1"/>
          </p:cNvSpPr>
          <p:nvPr/>
        </p:nvSpPr>
        <p:spPr bwMode="auto">
          <a:xfrm flipH="1">
            <a:off x="2157412" y="4354512"/>
            <a:ext cx="209550" cy="407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0" name="Line 27"/>
          <p:cNvSpPr>
            <a:spLocks noChangeShapeType="1"/>
          </p:cNvSpPr>
          <p:nvPr/>
        </p:nvSpPr>
        <p:spPr bwMode="auto">
          <a:xfrm flipH="1">
            <a:off x="4510087" y="4259262"/>
            <a:ext cx="209550" cy="407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1" name="Text Box 28"/>
          <p:cNvSpPr txBox="1">
            <a:spLocks noChangeArrowheads="1"/>
          </p:cNvSpPr>
          <p:nvPr/>
        </p:nvSpPr>
        <p:spPr bwMode="auto">
          <a:xfrm>
            <a:off x="4298950" y="3854450"/>
            <a:ext cx="13922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Customer PV</a:t>
            </a:r>
          </a:p>
        </p:txBody>
      </p:sp>
      <p:sp>
        <p:nvSpPr>
          <p:cNvPr id="12" name="AutoShape 29"/>
          <p:cNvSpPr>
            <a:spLocks noChangeArrowheads="1"/>
          </p:cNvSpPr>
          <p:nvPr/>
        </p:nvSpPr>
        <p:spPr bwMode="auto">
          <a:xfrm>
            <a:off x="1420812" y="3754437"/>
            <a:ext cx="4629150" cy="1849438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AEA8FE"/>
              </a:gs>
              <a:gs pos="100000">
                <a:srgbClr val="E7F6FF"/>
              </a:gs>
            </a:gsLst>
            <a:lin ang="5400000" scaled="1"/>
          </a:gradFill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600200" y="3962400"/>
            <a:ext cx="4610100" cy="1630362"/>
            <a:chOff x="2738" y="2392"/>
            <a:chExt cx="2904" cy="1027"/>
          </a:xfrm>
        </p:grpSpPr>
        <p:sp>
          <p:nvSpPr>
            <p:cNvPr id="14" name="Line 4"/>
            <p:cNvSpPr>
              <a:spLocks noChangeShapeType="1"/>
            </p:cNvSpPr>
            <p:nvPr/>
          </p:nvSpPr>
          <p:spPr bwMode="auto">
            <a:xfrm>
              <a:off x="2956" y="2916"/>
              <a:ext cx="26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V="1">
              <a:off x="2956" y="2425"/>
              <a:ext cx="0" cy="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 rot="-5400000">
              <a:off x="2360" y="2783"/>
              <a:ext cx="96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>
                  <a:solidFill>
                    <a:schemeClr val="tx1"/>
                  </a:solidFill>
                  <a:latin typeface="Calibri" pitchFamily="34" charset="0"/>
                </a:rPr>
                <a:t>VARs Generated</a:t>
              </a: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2946" y="2512"/>
              <a:ext cx="58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400">
                  <a:solidFill>
                    <a:schemeClr val="tx1"/>
                  </a:solidFill>
                  <a:latin typeface="Calibri" pitchFamily="34" charset="0"/>
                </a:rPr>
                <a:t>Capacitive</a:t>
              </a:r>
            </a:p>
          </p:txBody>
        </p:sp>
        <p:sp>
          <p:nvSpPr>
            <p:cNvPr id="18" name="Text Box 8"/>
            <p:cNvSpPr txBox="1">
              <a:spLocks noChangeArrowheads="1"/>
            </p:cNvSpPr>
            <p:nvPr/>
          </p:nvSpPr>
          <p:spPr bwMode="auto">
            <a:xfrm>
              <a:off x="2960" y="3074"/>
              <a:ext cx="539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400">
                  <a:solidFill>
                    <a:schemeClr val="tx1"/>
                  </a:solidFill>
                  <a:latin typeface="Calibri" pitchFamily="34" charset="0"/>
                </a:rPr>
                <a:t>Inductive</a:t>
              </a:r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5029" y="2538"/>
              <a:ext cx="61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>
                  <a:solidFill>
                    <a:schemeClr val="tx1"/>
                  </a:solidFill>
                  <a:latin typeface="Calibri" pitchFamily="34" charset="0"/>
                </a:rPr>
                <a:t>System Voltage</a:t>
              </a:r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591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V1</a:t>
              </a: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3958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V2</a:t>
              </a: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4459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V3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4791" y="3015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V4</a:t>
              </a:r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>
              <a:off x="3457" y="2458"/>
              <a:ext cx="189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3657" y="2458"/>
              <a:ext cx="400" cy="45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>
              <a:off x="4057" y="2916"/>
              <a:ext cx="50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>
              <a:off x="4558" y="2916"/>
              <a:ext cx="333" cy="42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>
              <a:off x="4881" y="3332"/>
              <a:ext cx="22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657" y="2458"/>
              <a:ext cx="0" cy="6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4057" y="2916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 flipV="1">
              <a:off x="4558" y="2916"/>
              <a:ext cx="0" cy="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V="1">
              <a:off x="4891" y="3178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Box 23"/>
            <p:cNvSpPr txBox="1">
              <a:spLocks noChangeArrowheads="1"/>
            </p:cNvSpPr>
            <p:nvPr/>
          </p:nvSpPr>
          <p:spPr bwMode="auto">
            <a:xfrm>
              <a:off x="3857" y="2392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Q1</a:t>
              </a:r>
            </a:p>
          </p:txBody>
        </p:sp>
        <p:sp>
          <p:nvSpPr>
            <p:cNvPr id="34" name="Text Box 24"/>
            <p:cNvSpPr txBox="1">
              <a:spLocks noChangeArrowheads="1"/>
            </p:cNvSpPr>
            <p:nvPr/>
          </p:nvSpPr>
          <p:spPr bwMode="auto">
            <a:xfrm>
              <a:off x="5335" y="3246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Q4</a:t>
              </a: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auto">
            <a:xfrm>
              <a:off x="4757" y="2720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Q3</a:t>
              </a:r>
            </a:p>
          </p:txBody>
        </p:sp>
        <p:sp>
          <p:nvSpPr>
            <p:cNvPr id="36" name="Text Box 26"/>
            <p:cNvSpPr txBox="1">
              <a:spLocks noChangeArrowheads="1"/>
            </p:cNvSpPr>
            <p:nvPr/>
          </p:nvSpPr>
          <p:spPr bwMode="auto">
            <a:xfrm>
              <a:off x="4224" y="2720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Q2</a:t>
              </a:r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>
              <a:off x="5026" y="3332"/>
              <a:ext cx="339" cy="1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 flipH="1">
              <a:off x="3024" y="2458"/>
              <a:ext cx="456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H="1">
              <a:off x="4591" y="2819"/>
              <a:ext cx="167" cy="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 flipH="1">
              <a:off x="4091" y="2819"/>
              <a:ext cx="133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H="1">
              <a:off x="3723" y="2458"/>
              <a:ext cx="1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Line 59"/>
          <p:cNvSpPr>
            <a:spLocks noChangeShapeType="1"/>
          </p:cNvSpPr>
          <p:nvPr/>
        </p:nvSpPr>
        <p:spPr bwMode="auto">
          <a:xfrm flipH="1">
            <a:off x="4562475" y="4225925"/>
            <a:ext cx="209550" cy="407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43" name="Text Box 60"/>
          <p:cNvSpPr txBox="1">
            <a:spLocks noChangeArrowheads="1"/>
          </p:cNvSpPr>
          <p:nvPr/>
        </p:nvSpPr>
        <p:spPr bwMode="auto">
          <a:xfrm>
            <a:off x="4351337" y="3821112"/>
            <a:ext cx="1628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Volt-Var Control</a:t>
            </a:r>
          </a:p>
        </p:txBody>
      </p:sp>
    </p:spTree>
    <p:extLst>
      <p:ext uri="{BB962C8B-B14F-4D97-AF65-F5344CB8AC3E}">
        <p14:creationId xmlns:p14="http://schemas.microsoft.com/office/powerpoint/2010/main" val="3347072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42" grpId="0" animBg="1"/>
      <p:bldP spid="43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AutoShape 2"/>
          <p:cNvSpPr>
            <a:spLocks noChangeArrowheads="1"/>
          </p:cNvSpPr>
          <p:nvPr/>
        </p:nvSpPr>
        <p:spPr bwMode="auto">
          <a:xfrm>
            <a:off x="295275" y="1685925"/>
            <a:ext cx="4629150" cy="1849438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AEA8FE"/>
              </a:gs>
              <a:gs pos="100000">
                <a:srgbClr val="E7F6FF"/>
              </a:gs>
            </a:gsLst>
            <a:lin ang="5400000" scaled="1"/>
          </a:gradFill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59" name="AutoShape 3"/>
          <p:cNvSpPr>
            <a:spLocks noChangeArrowheads="1"/>
          </p:cNvSpPr>
          <p:nvPr/>
        </p:nvSpPr>
        <p:spPr bwMode="auto">
          <a:xfrm>
            <a:off x="279400" y="3627438"/>
            <a:ext cx="4676775" cy="2624137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9FFFA4"/>
              </a:gs>
              <a:gs pos="100000">
                <a:srgbClr val="DFFDE4"/>
              </a:gs>
            </a:gsLst>
            <a:lin ang="5400000" scaled="1"/>
          </a:gradFill>
          <a:ln w="2857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82660" name="Picture 4" descr="nopv"/>
          <p:cNvPicPr>
            <a:picLocks noChangeAspect="1" noChangeArrowheads="1"/>
          </p:cNvPicPr>
          <p:nvPr/>
        </p:nvPicPr>
        <p:blipFill>
          <a:blip r:embed="rId3" cstate="print"/>
          <a:srcRect l="32965" t="4845" r="24121" b="11954"/>
          <a:stretch>
            <a:fillRect/>
          </a:stretch>
        </p:blipFill>
        <p:spPr bwMode="auto">
          <a:xfrm>
            <a:off x="5076825" y="927663"/>
            <a:ext cx="4067175" cy="5016500"/>
          </a:xfrm>
          <a:prstGeom prst="rect">
            <a:avLst/>
          </a:prstGeom>
          <a:noFill/>
        </p:spPr>
      </p:pic>
      <p:sp>
        <p:nvSpPr>
          <p:cNvPr id="582661" name="Rectangle 5"/>
          <p:cNvSpPr>
            <a:spLocks noGrp="1" noChangeArrowheads="1"/>
          </p:cNvSpPr>
          <p:nvPr>
            <p:ph type="title"/>
          </p:nvPr>
        </p:nvSpPr>
        <p:spPr>
          <a:xfrm>
            <a:off x="476840" y="423119"/>
            <a:ext cx="4464496" cy="86409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Use of Smart Inverters for Accommodating High-Penetration PV</a:t>
            </a:r>
          </a:p>
        </p:txBody>
      </p:sp>
      <p:pic>
        <p:nvPicPr>
          <p:cNvPr id="582662" name="Picture 6" descr="25pv"/>
          <p:cNvPicPr>
            <a:picLocks noChangeAspect="1" noChangeArrowheads="1"/>
          </p:cNvPicPr>
          <p:nvPr/>
        </p:nvPicPr>
        <p:blipFill>
          <a:blip r:embed="rId4" cstate="print"/>
          <a:srcRect l="32797" t="4634" r="24599" b="12166"/>
          <a:stretch>
            <a:fillRect/>
          </a:stretch>
        </p:blipFill>
        <p:spPr bwMode="auto">
          <a:xfrm>
            <a:off x="5033963" y="930838"/>
            <a:ext cx="4041775" cy="5016500"/>
          </a:xfrm>
          <a:prstGeom prst="rect">
            <a:avLst/>
          </a:prstGeom>
          <a:noFill/>
        </p:spPr>
      </p:pic>
      <p:pic>
        <p:nvPicPr>
          <p:cNvPr id="582663" name="Picture 7"/>
          <p:cNvPicPr>
            <a:picLocks noChangeAspect="1" noChangeArrowheads="1"/>
          </p:cNvPicPr>
          <p:nvPr/>
        </p:nvPicPr>
        <p:blipFill>
          <a:blip r:embed="rId5" cstate="print"/>
          <a:srcRect t="2193" b="4355"/>
          <a:stretch>
            <a:fillRect/>
          </a:stretch>
        </p:blipFill>
        <p:spPr bwMode="auto">
          <a:xfrm>
            <a:off x="5014913" y="949888"/>
            <a:ext cx="4129087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2664" name="Oval 8"/>
          <p:cNvSpPr>
            <a:spLocks noChangeArrowheads="1"/>
          </p:cNvSpPr>
          <p:nvPr/>
        </p:nvSpPr>
        <p:spPr bwMode="gray">
          <a:xfrm>
            <a:off x="6727825" y="1389626"/>
            <a:ext cx="112713" cy="103187"/>
          </a:xfrm>
          <a:prstGeom prst="ellipse">
            <a:avLst/>
          </a:prstGeom>
          <a:solidFill>
            <a:srgbClr val="FFFF00"/>
          </a:solidFill>
          <a:ln w="19050" algn="ctr">
            <a:solidFill>
              <a:srgbClr val="FF3300"/>
            </a:solidFill>
            <a:round/>
            <a:headEnd/>
            <a:tailEnd/>
          </a:ln>
          <a:effectLst/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582665" name="Text Box 9"/>
          <p:cNvSpPr txBox="1">
            <a:spLocks noChangeArrowheads="1"/>
          </p:cNvSpPr>
          <p:nvPr/>
        </p:nvSpPr>
        <p:spPr bwMode="gray">
          <a:xfrm>
            <a:off x="6875463" y="1295963"/>
            <a:ext cx="13589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 sz="1200"/>
              <a:t>Solar Rooftop PV</a:t>
            </a:r>
          </a:p>
        </p:txBody>
      </p:sp>
      <p:sp>
        <p:nvSpPr>
          <p:cNvPr id="582666" name="AutoShape 10"/>
          <p:cNvSpPr>
            <a:spLocks noChangeArrowheads="1"/>
          </p:cNvSpPr>
          <p:nvPr/>
        </p:nvSpPr>
        <p:spPr bwMode="auto">
          <a:xfrm>
            <a:off x="8599488" y="4437626"/>
            <a:ext cx="212725" cy="185737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38100">
            <a:solidFill>
              <a:srgbClr val="33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67" name="AutoShape 11"/>
          <p:cNvSpPr>
            <a:spLocks noChangeArrowheads="1"/>
          </p:cNvSpPr>
          <p:nvPr/>
        </p:nvSpPr>
        <p:spPr bwMode="auto">
          <a:xfrm rot="-1497044">
            <a:off x="5500688" y="1584888"/>
            <a:ext cx="1166812" cy="233363"/>
          </a:xfrm>
          <a:prstGeom prst="leftArrow">
            <a:avLst>
              <a:gd name="adj1" fmla="val 34741"/>
              <a:gd name="adj2" fmla="val 107685"/>
            </a:avLst>
          </a:prstGeom>
          <a:gradFill rotWithShape="1">
            <a:gsLst>
              <a:gs pos="0">
                <a:schemeClr val="tx2"/>
              </a:gs>
              <a:gs pos="100000">
                <a:srgbClr val="6699FF">
                  <a:alpha val="60001"/>
                </a:srgbClr>
              </a:gs>
            </a:gsLst>
            <a:lin ang="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68" name="AutoShape 12"/>
          <p:cNvSpPr>
            <a:spLocks noChangeArrowheads="1"/>
          </p:cNvSpPr>
          <p:nvPr/>
        </p:nvSpPr>
        <p:spPr bwMode="auto">
          <a:xfrm rot="-3791754">
            <a:off x="5358607" y="2285769"/>
            <a:ext cx="1879600" cy="233363"/>
          </a:xfrm>
          <a:prstGeom prst="leftArrow">
            <a:avLst>
              <a:gd name="adj1" fmla="val 34741"/>
              <a:gd name="adj2" fmla="val 173468"/>
            </a:avLst>
          </a:prstGeom>
          <a:gradFill rotWithShape="1">
            <a:gsLst>
              <a:gs pos="0">
                <a:schemeClr val="tx2"/>
              </a:gs>
              <a:gs pos="100000">
                <a:srgbClr val="6699FF">
                  <a:alpha val="60001"/>
                </a:srgbClr>
              </a:gs>
            </a:gsLst>
            <a:lin ang="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69" name="Text Box 13"/>
          <p:cNvSpPr txBox="1">
            <a:spLocks noChangeArrowheads="1"/>
          </p:cNvSpPr>
          <p:nvPr/>
        </p:nvSpPr>
        <p:spPr bwMode="gray">
          <a:xfrm>
            <a:off x="6799068" y="1297745"/>
            <a:ext cx="1520825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 sz="1200" dirty="0"/>
              <a:t>Solar Rooftop PV</a:t>
            </a:r>
          </a:p>
          <a:p>
            <a:pPr marL="219075" indent="-219075"/>
            <a:r>
              <a:rPr lang="en-US" sz="1200" dirty="0"/>
              <a:t>With volt/</a:t>
            </a:r>
            <a:r>
              <a:rPr lang="en-US" sz="1200" dirty="0" err="1"/>
              <a:t>var</a:t>
            </a:r>
            <a:r>
              <a:rPr lang="en-US" sz="1200" dirty="0"/>
              <a:t> control</a:t>
            </a:r>
          </a:p>
        </p:txBody>
      </p:sp>
      <p:pic>
        <p:nvPicPr>
          <p:cNvPr id="582670" name="Picture 14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257175" y="1682750"/>
            <a:ext cx="4662488" cy="1916113"/>
          </a:xfrm>
          <a:noFill/>
          <a:ln/>
        </p:spPr>
      </p:pic>
      <p:pic>
        <p:nvPicPr>
          <p:cNvPr id="582671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7175" y="1681163"/>
            <a:ext cx="4662488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2672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7663" y="3795713"/>
            <a:ext cx="4625975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2673" name="Freeform 17"/>
          <p:cNvSpPr>
            <a:spLocks noChangeAspect="1"/>
          </p:cNvSpPr>
          <p:nvPr/>
        </p:nvSpPr>
        <p:spPr bwMode="auto">
          <a:xfrm>
            <a:off x="839788" y="4476750"/>
            <a:ext cx="3902075" cy="1023938"/>
          </a:xfrm>
          <a:custGeom>
            <a:avLst/>
            <a:gdLst/>
            <a:ahLst/>
            <a:cxnLst>
              <a:cxn ang="0">
                <a:pos x="15" y="80"/>
              </a:cxn>
              <a:cxn ang="0">
                <a:pos x="37" y="70"/>
              </a:cxn>
              <a:cxn ang="0">
                <a:pos x="59" y="76"/>
              </a:cxn>
              <a:cxn ang="0">
                <a:pos x="82" y="60"/>
              </a:cxn>
              <a:cxn ang="0">
                <a:pos x="104" y="47"/>
              </a:cxn>
              <a:cxn ang="0">
                <a:pos x="126" y="42"/>
              </a:cxn>
              <a:cxn ang="0">
                <a:pos x="149" y="22"/>
              </a:cxn>
              <a:cxn ang="0">
                <a:pos x="171" y="26"/>
              </a:cxn>
              <a:cxn ang="0">
                <a:pos x="194" y="12"/>
              </a:cxn>
              <a:cxn ang="0">
                <a:pos x="216" y="14"/>
              </a:cxn>
              <a:cxn ang="0">
                <a:pos x="238" y="9"/>
              </a:cxn>
              <a:cxn ang="0">
                <a:pos x="261" y="4"/>
              </a:cxn>
              <a:cxn ang="0">
                <a:pos x="283" y="4"/>
              </a:cxn>
              <a:cxn ang="0">
                <a:pos x="305" y="0"/>
              </a:cxn>
              <a:cxn ang="0">
                <a:pos x="328" y="8"/>
              </a:cxn>
              <a:cxn ang="0">
                <a:pos x="350" y="25"/>
              </a:cxn>
              <a:cxn ang="0">
                <a:pos x="372" y="30"/>
              </a:cxn>
              <a:cxn ang="0">
                <a:pos x="395" y="19"/>
              </a:cxn>
              <a:cxn ang="0">
                <a:pos x="417" y="3"/>
              </a:cxn>
              <a:cxn ang="0">
                <a:pos x="440" y="51"/>
              </a:cxn>
              <a:cxn ang="0">
                <a:pos x="462" y="13"/>
              </a:cxn>
              <a:cxn ang="0">
                <a:pos x="484" y="23"/>
              </a:cxn>
              <a:cxn ang="0">
                <a:pos x="507" y="10"/>
              </a:cxn>
              <a:cxn ang="0">
                <a:pos x="529" y="25"/>
              </a:cxn>
              <a:cxn ang="0">
                <a:pos x="551" y="85"/>
              </a:cxn>
              <a:cxn ang="0">
                <a:pos x="574" y="127"/>
              </a:cxn>
              <a:cxn ang="0">
                <a:pos x="596" y="75"/>
              </a:cxn>
              <a:cxn ang="0">
                <a:pos x="619" y="99"/>
              </a:cxn>
              <a:cxn ang="0">
                <a:pos x="641" y="120"/>
              </a:cxn>
              <a:cxn ang="0">
                <a:pos x="663" y="226"/>
              </a:cxn>
              <a:cxn ang="0">
                <a:pos x="686" y="164"/>
              </a:cxn>
              <a:cxn ang="0">
                <a:pos x="708" y="174"/>
              </a:cxn>
              <a:cxn ang="0">
                <a:pos x="730" y="210"/>
              </a:cxn>
              <a:cxn ang="0">
                <a:pos x="753" y="200"/>
              </a:cxn>
              <a:cxn ang="0">
                <a:pos x="775" y="247"/>
              </a:cxn>
              <a:cxn ang="0">
                <a:pos x="797" y="241"/>
              </a:cxn>
              <a:cxn ang="0">
                <a:pos x="820" y="251"/>
              </a:cxn>
              <a:cxn ang="0">
                <a:pos x="842" y="254"/>
              </a:cxn>
              <a:cxn ang="0">
                <a:pos x="865" y="239"/>
              </a:cxn>
              <a:cxn ang="0">
                <a:pos x="887" y="220"/>
              </a:cxn>
              <a:cxn ang="0">
                <a:pos x="909" y="217"/>
              </a:cxn>
              <a:cxn ang="0">
                <a:pos x="932" y="199"/>
              </a:cxn>
              <a:cxn ang="0">
                <a:pos x="954" y="193"/>
              </a:cxn>
              <a:cxn ang="0">
                <a:pos x="976" y="183"/>
              </a:cxn>
              <a:cxn ang="0">
                <a:pos x="999" y="179"/>
              </a:cxn>
              <a:cxn ang="0">
                <a:pos x="1021" y="164"/>
              </a:cxn>
              <a:cxn ang="0">
                <a:pos x="1043" y="134"/>
              </a:cxn>
              <a:cxn ang="0">
                <a:pos x="1066" y="128"/>
              </a:cxn>
            </a:cxnLst>
            <a:rect l="0" t="0" r="r" b="b"/>
            <a:pathLst>
              <a:path w="1066" h="280">
                <a:moveTo>
                  <a:pt x="0" y="99"/>
                </a:moveTo>
                <a:lnTo>
                  <a:pt x="7" y="98"/>
                </a:lnTo>
                <a:lnTo>
                  <a:pt x="15" y="80"/>
                </a:lnTo>
                <a:lnTo>
                  <a:pt x="22" y="79"/>
                </a:lnTo>
                <a:lnTo>
                  <a:pt x="30" y="77"/>
                </a:lnTo>
                <a:lnTo>
                  <a:pt x="37" y="70"/>
                </a:lnTo>
                <a:lnTo>
                  <a:pt x="44" y="73"/>
                </a:lnTo>
                <a:lnTo>
                  <a:pt x="52" y="79"/>
                </a:lnTo>
                <a:lnTo>
                  <a:pt x="59" y="76"/>
                </a:lnTo>
                <a:lnTo>
                  <a:pt x="67" y="63"/>
                </a:lnTo>
                <a:lnTo>
                  <a:pt x="74" y="56"/>
                </a:lnTo>
                <a:lnTo>
                  <a:pt x="82" y="60"/>
                </a:lnTo>
                <a:lnTo>
                  <a:pt x="89" y="60"/>
                </a:lnTo>
                <a:lnTo>
                  <a:pt x="97" y="53"/>
                </a:lnTo>
                <a:lnTo>
                  <a:pt x="104" y="47"/>
                </a:lnTo>
                <a:lnTo>
                  <a:pt x="112" y="53"/>
                </a:lnTo>
                <a:lnTo>
                  <a:pt x="119" y="38"/>
                </a:lnTo>
                <a:lnTo>
                  <a:pt x="126" y="42"/>
                </a:lnTo>
                <a:lnTo>
                  <a:pt x="134" y="37"/>
                </a:lnTo>
                <a:lnTo>
                  <a:pt x="141" y="39"/>
                </a:lnTo>
                <a:lnTo>
                  <a:pt x="149" y="22"/>
                </a:lnTo>
                <a:lnTo>
                  <a:pt x="156" y="29"/>
                </a:lnTo>
                <a:lnTo>
                  <a:pt x="164" y="15"/>
                </a:lnTo>
                <a:lnTo>
                  <a:pt x="171" y="26"/>
                </a:lnTo>
                <a:lnTo>
                  <a:pt x="179" y="22"/>
                </a:lnTo>
                <a:lnTo>
                  <a:pt x="186" y="19"/>
                </a:lnTo>
                <a:lnTo>
                  <a:pt x="194" y="12"/>
                </a:lnTo>
                <a:lnTo>
                  <a:pt x="201" y="12"/>
                </a:lnTo>
                <a:lnTo>
                  <a:pt x="208" y="13"/>
                </a:lnTo>
                <a:lnTo>
                  <a:pt x="216" y="14"/>
                </a:lnTo>
                <a:lnTo>
                  <a:pt x="223" y="6"/>
                </a:lnTo>
                <a:lnTo>
                  <a:pt x="231" y="8"/>
                </a:lnTo>
                <a:lnTo>
                  <a:pt x="238" y="9"/>
                </a:lnTo>
                <a:lnTo>
                  <a:pt x="246" y="6"/>
                </a:lnTo>
                <a:lnTo>
                  <a:pt x="253" y="8"/>
                </a:lnTo>
                <a:lnTo>
                  <a:pt x="261" y="4"/>
                </a:lnTo>
                <a:lnTo>
                  <a:pt x="268" y="7"/>
                </a:lnTo>
                <a:lnTo>
                  <a:pt x="276" y="5"/>
                </a:lnTo>
                <a:lnTo>
                  <a:pt x="283" y="4"/>
                </a:lnTo>
                <a:lnTo>
                  <a:pt x="290" y="2"/>
                </a:lnTo>
                <a:lnTo>
                  <a:pt x="298" y="14"/>
                </a:lnTo>
                <a:lnTo>
                  <a:pt x="305" y="0"/>
                </a:lnTo>
                <a:lnTo>
                  <a:pt x="313" y="2"/>
                </a:lnTo>
                <a:lnTo>
                  <a:pt x="320" y="14"/>
                </a:lnTo>
                <a:lnTo>
                  <a:pt x="328" y="8"/>
                </a:lnTo>
                <a:lnTo>
                  <a:pt x="335" y="14"/>
                </a:lnTo>
                <a:lnTo>
                  <a:pt x="343" y="19"/>
                </a:lnTo>
                <a:lnTo>
                  <a:pt x="350" y="25"/>
                </a:lnTo>
                <a:lnTo>
                  <a:pt x="358" y="34"/>
                </a:lnTo>
                <a:lnTo>
                  <a:pt x="365" y="27"/>
                </a:lnTo>
                <a:lnTo>
                  <a:pt x="372" y="30"/>
                </a:lnTo>
                <a:lnTo>
                  <a:pt x="380" y="21"/>
                </a:lnTo>
                <a:lnTo>
                  <a:pt x="387" y="35"/>
                </a:lnTo>
                <a:lnTo>
                  <a:pt x="395" y="19"/>
                </a:lnTo>
                <a:lnTo>
                  <a:pt x="402" y="18"/>
                </a:lnTo>
                <a:lnTo>
                  <a:pt x="410" y="16"/>
                </a:lnTo>
                <a:lnTo>
                  <a:pt x="417" y="3"/>
                </a:lnTo>
                <a:lnTo>
                  <a:pt x="425" y="8"/>
                </a:lnTo>
                <a:lnTo>
                  <a:pt x="432" y="26"/>
                </a:lnTo>
                <a:lnTo>
                  <a:pt x="440" y="51"/>
                </a:lnTo>
                <a:lnTo>
                  <a:pt x="447" y="45"/>
                </a:lnTo>
                <a:lnTo>
                  <a:pt x="454" y="43"/>
                </a:lnTo>
                <a:lnTo>
                  <a:pt x="462" y="13"/>
                </a:lnTo>
                <a:lnTo>
                  <a:pt x="469" y="11"/>
                </a:lnTo>
                <a:lnTo>
                  <a:pt x="477" y="6"/>
                </a:lnTo>
                <a:lnTo>
                  <a:pt x="484" y="23"/>
                </a:lnTo>
                <a:lnTo>
                  <a:pt x="492" y="6"/>
                </a:lnTo>
                <a:lnTo>
                  <a:pt x="499" y="26"/>
                </a:lnTo>
                <a:lnTo>
                  <a:pt x="507" y="10"/>
                </a:lnTo>
                <a:lnTo>
                  <a:pt x="514" y="16"/>
                </a:lnTo>
                <a:lnTo>
                  <a:pt x="522" y="29"/>
                </a:lnTo>
                <a:lnTo>
                  <a:pt x="529" y="25"/>
                </a:lnTo>
                <a:lnTo>
                  <a:pt x="537" y="54"/>
                </a:lnTo>
                <a:lnTo>
                  <a:pt x="544" y="55"/>
                </a:lnTo>
                <a:lnTo>
                  <a:pt x="551" y="85"/>
                </a:lnTo>
                <a:lnTo>
                  <a:pt x="559" y="72"/>
                </a:lnTo>
                <a:lnTo>
                  <a:pt x="566" y="99"/>
                </a:lnTo>
                <a:lnTo>
                  <a:pt x="574" y="127"/>
                </a:lnTo>
                <a:lnTo>
                  <a:pt x="581" y="142"/>
                </a:lnTo>
                <a:lnTo>
                  <a:pt x="589" y="92"/>
                </a:lnTo>
                <a:lnTo>
                  <a:pt x="596" y="75"/>
                </a:lnTo>
                <a:lnTo>
                  <a:pt x="604" y="86"/>
                </a:lnTo>
                <a:lnTo>
                  <a:pt x="611" y="100"/>
                </a:lnTo>
                <a:lnTo>
                  <a:pt x="619" y="99"/>
                </a:lnTo>
                <a:lnTo>
                  <a:pt x="626" y="107"/>
                </a:lnTo>
                <a:lnTo>
                  <a:pt x="633" y="210"/>
                </a:lnTo>
                <a:lnTo>
                  <a:pt x="641" y="120"/>
                </a:lnTo>
                <a:lnTo>
                  <a:pt x="648" y="133"/>
                </a:lnTo>
                <a:lnTo>
                  <a:pt x="656" y="112"/>
                </a:lnTo>
                <a:lnTo>
                  <a:pt x="663" y="226"/>
                </a:lnTo>
                <a:lnTo>
                  <a:pt x="671" y="167"/>
                </a:lnTo>
                <a:lnTo>
                  <a:pt x="678" y="162"/>
                </a:lnTo>
                <a:lnTo>
                  <a:pt x="686" y="164"/>
                </a:lnTo>
                <a:lnTo>
                  <a:pt x="693" y="173"/>
                </a:lnTo>
                <a:lnTo>
                  <a:pt x="701" y="161"/>
                </a:lnTo>
                <a:lnTo>
                  <a:pt x="708" y="174"/>
                </a:lnTo>
                <a:lnTo>
                  <a:pt x="715" y="186"/>
                </a:lnTo>
                <a:lnTo>
                  <a:pt x="723" y="188"/>
                </a:lnTo>
                <a:lnTo>
                  <a:pt x="730" y="210"/>
                </a:lnTo>
                <a:lnTo>
                  <a:pt x="738" y="196"/>
                </a:lnTo>
                <a:lnTo>
                  <a:pt x="745" y="280"/>
                </a:lnTo>
                <a:lnTo>
                  <a:pt x="753" y="200"/>
                </a:lnTo>
                <a:lnTo>
                  <a:pt x="760" y="210"/>
                </a:lnTo>
                <a:lnTo>
                  <a:pt x="768" y="216"/>
                </a:lnTo>
                <a:lnTo>
                  <a:pt x="775" y="247"/>
                </a:lnTo>
                <a:lnTo>
                  <a:pt x="783" y="244"/>
                </a:lnTo>
                <a:lnTo>
                  <a:pt x="790" y="248"/>
                </a:lnTo>
                <a:lnTo>
                  <a:pt x="797" y="241"/>
                </a:lnTo>
                <a:lnTo>
                  <a:pt x="805" y="238"/>
                </a:lnTo>
                <a:lnTo>
                  <a:pt x="812" y="265"/>
                </a:lnTo>
                <a:lnTo>
                  <a:pt x="820" y="251"/>
                </a:lnTo>
                <a:lnTo>
                  <a:pt x="827" y="265"/>
                </a:lnTo>
                <a:lnTo>
                  <a:pt x="835" y="257"/>
                </a:lnTo>
                <a:lnTo>
                  <a:pt x="842" y="254"/>
                </a:lnTo>
                <a:lnTo>
                  <a:pt x="850" y="244"/>
                </a:lnTo>
                <a:lnTo>
                  <a:pt x="857" y="253"/>
                </a:lnTo>
                <a:lnTo>
                  <a:pt x="865" y="239"/>
                </a:lnTo>
                <a:lnTo>
                  <a:pt x="872" y="233"/>
                </a:lnTo>
                <a:lnTo>
                  <a:pt x="879" y="229"/>
                </a:lnTo>
                <a:lnTo>
                  <a:pt x="887" y="220"/>
                </a:lnTo>
                <a:lnTo>
                  <a:pt x="894" y="217"/>
                </a:lnTo>
                <a:lnTo>
                  <a:pt x="902" y="225"/>
                </a:lnTo>
                <a:lnTo>
                  <a:pt x="909" y="217"/>
                </a:lnTo>
                <a:lnTo>
                  <a:pt x="917" y="204"/>
                </a:lnTo>
                <a:lnTo>
                  <a:pt x="924" y="193"/>
                </a:lnTo>
                <a:lnTo>
                  <a:pt x="932" y="199"/>
                </a:lnTo>
                <a:lnTo>
                  <a:pt x="939" y="180"/>
                </a:lnTo>
                <a:lnTo>
                  <a:pt x="947" y="189"/>
                </a:lnTo>
                <a:lnTo>
                  <a:pt x="954" y="193"/>
                </a:lnTo>
                <a:lnTo>
                  <a:pt x="961" y="189"/>
                </a:lnTo>
                <a:lnTo>
                  <a:pt x="969" y="192"/>
                </a:lnTo>
                <a:lnTo>
                  <a:pt x="976" y="183"/>
                </a:lnTo>
                <a:lnTo>
                  <a:pt x="984" y="182"/>
                </a:lnTo>
                <a:lnTo>
                  <a:pt x="991" y="177"/>
                </a:lnTo>
                <a:lnTo>
                  <a:pt x="999" y="179"/>
                </a:lnTo>
                <a:lnTo>
                  <a:pt x="1006" y="183"/>
                </a:lnTo>
                <a:lnTo>
                  <a:pt x="1014" y="177"/>
                </a:lnTo>
                <a:lnTo>
                  <a:pt x="1021" y="164"/>
                </a:lnTo>
                <a:lnTo>
                  <a:pt x="1029" y="153"/>
                </a:lnTo>
                <a:lnTo>
                  <a:pt x="1036" y="152"/>
                </a:lnTo>
                <a:lnTo>
                  <a:pt x="1043" y="134"/>
                </a:lnTo>
                <a:lnTo>
                  <a:pt x="1051" y="143"/>
                </a:lnTo>
                <a:lnTo>
                  <a:pt x="1058" y="127"/>
                </a:lnTo>
                <a:lnTo>
                  <a:pt x="1066" y="128"/>
                </a:lnTo>
              </a:path>
            </a:pathLst>
          </a:custGeom>
          <a:noFill/>
          <a:ln w="44450" cmpd="sng">
            <a:solidFill>
              <a:srgbClr val="FF99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2674" name="Freeform 18"/>
          <p:cNvSpPr>
            <a:spLocks noChangeAspect="1"/>
          </p:cNvSpPr>
          <p:nvPr/>
        </p:nvSpPr>
        <p:spPr bwMode="auto">
          <a:xfrm>
            <a:off x="868363" y="4622800"/>
            <a:ext cx="3884612" cy="593725"/>
          </a:xfrm>
          <a:custGeom>
            <a:avLst/>
            <a:gdLst/>
            <a:ahLst/>
            <a:cxnLst>
              <a:cxn ang="0">
                <a:pos x="15" y="47"/>
              </a:cxn>
              <a:cxn ang="0">
                <a:pos x="37" y="42"/>
              </a:cxn>
              <a:cxn ang="0">
                <a:pos x="59" y="44"/>
              </a:cxn>
              <a:cxn ang="0">
                <a:pos x="82" y="37"/>
              </a:cxn>
              <a:cxn ang="0">
                <a:pos x="104" y="30"/>
              </a:cxn>
              <a:cxn ang="0">
                <a:pos x="126" y="27"/>
              </a:cxn>
              <a:cxn ang="0">
                <a:pos x="149" y="16"/>
              </a:cxn>
              <a:cxn ang="0">
                <a:pos x="171" y="17"/>
              </a:cxn>
              <a:cxn ang="0">
                <a:pos x="194" y="8"/>
              </a:cxn>
              <a:cxn ang="0">
                <a:pos x="216" y="8"/>
              </a:cxn>
              <a:cxn ang="0">
                <a:pos x="238" y="5"/>
              </a:cxn>
              <a:cxn ang="0">
                <a:pos x="261" y="2"/>
              </a:cxn>
              <a:cxn ang="0">
                <a:pos x="283" y="2"/>
              </a:cxn>
              <a:cxn ang="0">
                <a:pos x="305" y="0"/>
              </a:cxn>
              <a:cxn ang="0">
                <a:pos x="328" y="6"/>
              </a:cxn>
              <a:cxn ang="0">
                <a:pos x="350" y="18"/>
              </a:cxn>
              <a:cxn ang="0">
                <a:pos x="372" y="23"/>
              </a:cxn>
              <a:cxn ang="0">
                <a:pos x="395" y="20"/>
              </a:cxn>
              <a:cxn ang="0">
                <a:pos x="417" y="12"/>
              </a:cxn>
              <a:cxn ang="0">
                <a:pos x="440" y="35"/>
              </a:cxn>
              <a:cxn ang="0">
                <a:pos x="462" y="22"/>
              </a:cxn>
              <a:cxn ang="0">
                <a:pos x="484" y="31"/>
              </a:cxn>
              <a:cxn ang="0">
                <a:pos x="507" y="24"/>
              </a:cxn>
              <a:cxn ang="0">
                <a:pos x="529" y="36"/>
              </a:cxn>
              <a:cxn ang="0">
                <a:pos x="551" y="69"/>
              </a:cxn>
              <a:cxn ang="0">
                <a:pos x="574" y="85"/>
              </a:cxn>
              <a:cxn ang="0">
                <a:pos x="596" y="71"/>
              </a:cxn>
              <a:cxn ang="0">
                <a:pos x="619" y="85"/>
              </a:cxn>
              <a:cxn ang="0">
                <a:pos x="641" y="99"/>
              </a:cxn>
              <a:cxn ang="0">
                <a:pos x="663" y="138"/>
              </a:cxn>
              <a:cxn ang="0">
                <a:pos x="686" y="127"/>
              </a:cxn>
              <a:cxn ang="0">
                <a:pos x="708" y="132"/>
              </a:cxn>
              <a:cxn ang="0">
                <a:pos x="730" y="150"/>
              </a:cxn>
              <a:cxn ang="0">
                <a:pos x="753" y="139"/>
              </a:cxn>
              <a:cxn ang="0">
                <a:pos x="775" y="159"/>
              </a:cxn>
              <a:cxn ang="0">
                <a:pos x="797" y="151"/>
              </a:cxn>
              <a:cxn ang="0">
                <a:pos x="820" y="148"/>
              </a:cxn>
              <a:cxn ang="0">
                <a:pos x="842" y="147"/>
              </a:cxn>
              <a:cxn ang="0">
                <a:pos x="865" y="139"/>
              </a:cxn>
              <a:cxn ang="0">
                <a:pos x="887" y="128"/>
              </a:cxn>
              <a:cxn ang="0">
                <a:pos x="909" y="126"/>
              </a:cxn>
              <a:cxn ang="0">
                <a:pos x="932" y="115"/>
              </a:cxn>
              <a:cxn ang="0">
                <a:pos x="954" y="111"/>
              </a:cxn>
              <a:cxn ang="0">
                <a:pos x="976" y="105"/>
              </a:cxn>
              <a:cxn ang="0">
                <a:pos x="999" y="103"/>
              </a:cxn>
              <a:cxn ang="0">
                <a:pos x="1021" y="94"/>
              </a:cxn>
              <a:cxn ang="0">
                <a:pos x="1043" y="77"/>
              </a:cxn>
              <a:cxn ang="0">
                <a:pos x="1066" y="74"/>
              </a:cxn>
            </a:cxnLst>
            <a:rect l="0" t="0" r="r" b="b"/>
            <a:pathLst>
              <a:path w="1066" h="163">
                <a:moveTo>
                  <a:pt x="0" y="58"/>
                </a:moveTo>
                <a:lnTo>
                  <a:pt x="7" y="56"/>
                </a:lnTo>
                <a:lnTo>
                  <a:pt x="15" y="47"/>
                </a:lnTo>
                <a:lnTo>
                  <a:pt x="22" y="47"/>
                </a:lnTo>
                <a:lnTo>
                  <a:pt x="30" y="46"/>
                </a:lnTo>
                <a:lnTo>
                  <a:pt x="37" y="42"/>
                </a:lnTo>
                <a:lnTo>
                  <a:pt x="44" y="44"/>
                </a:lnTo>
                <a:lnTo>
                  <a:pt x="52" y="47"/>
                </a:lnTo>
                <a:lnTo>
                  <a:pt x="59" y="44"/>
                </a:lnTo>
                <a:lnTo>
                  <a:pt x="67" y="38"/>
                </a:lnTo>
                <a:lnTo>
                  <a:pt x="74" y="35"/>
                </a:lnTo>
                <a:lnTo>
                  <a:pt x="82" y="37"/>
                </a:lnTo>
                <a:lnTo>
                  <a:pt x="89" y="37"/>
                </a:lnTo>
                <a:lnTo>
                  <a:pt x="97" y="33"/>
                </a:lnTo>
                <a:lnTo>
                  <a:pt x="104" y="30"/>
                </a:lnTo>
                <a:lnTo>
                  <a:pt x="112" y="32"/>
                </a:lnTo>
                <a:lnTo>
                  <a:pt x="119" y="25"/>
                </a:lnTo>
                <a:lnTo>
                  <a:pt x="126" y="27"/>
                </a:lnTo>
                <a:lnTo>
                  <a:pt x="134" y="25"/>
                </a:lnTo>
                <a:lnTo>
                  <a:pt x="141" y="25"/>
                </a:lnTo>
                <a:lnTo>
                  <a:pt x="149" y="16"/>
                </a:lnTo>
                <a:lnTo>
                  <a:pt x="156" y="18"/>
                </a:lnTo>
                <a:lnTo>
                  <a:pt x="164" y="11"/>
                </a:lnTo>
                <a:lnTo>
                  <a:pt x="171" y="17"/>
                </a:lnTo>
                <a:lnTo>
                  <a:pt x="179" y="15"/>
                </a:lnTo>
                <a:lnTo>
                  <a:pt x="186" y="12"/>
                </a:lnTo>
                <a:lnTo>
                  <a:pt x="194" y="8"/>
                </a:lnTo>
                <a:lnTo>
                  <a:pt x="201" y="8"/>
                </a:lnTo>
                <a:lnTo>
                  <a:pt x="208" y="8"/>
                </a:lnTo>
                <a:lnTo>
                  <a:pt x="216" y="8"/>
                </a:lnTo>
                <a:lnTo>
                  <a:pt x="223" y="3"/>
                </a:lnTo>
                <a:lnTo>
                  <a:pt x="231" y="4"/>
                </a:lnTo>
                <a:lnTo>
                  <a:pt x="238" y="5"/>
                </a:lnTo>
                <a:lnTo>
                  <a:pt x="246" y="3"/>
                </a:lnTo>
                <a:lnTo>
                  <a:pt x="253" y="4"/>
                </a:lnTo>
                <a:lnTo>
                  <a:pt x="261" y="2"/>
                </a:lnTo>
                <a:lnTo>
                  <a:pt x="268" y="4"/>
                </a:lnTo>
                <a:lnTo>
                  <a:pt x="276" y="2"/>
                </a:lnTo>
                <a:lnTo>
                  <a:pt x="283" y="2"/>
                </a:lnTo>
                <a:lnTo>
                  <a:pt x="290" y="1"/>
                </a:lnTo>
                <a:lnTo>
                  <a:pt x="298" y="8"/>
                </a:lnTo>
                <a:lnTo>
                  <a:pt x="305" y="0"/>
                </a:lnTo>
                <a:lnTo>
                  <a:pt x="313" y="2"/>
                </a:lnTo>
                <a:lnTo>
                  <a:pt x="320" y="9"/>
                </a:lnTo>
                <a:lnTo>
                  <a:pt x="328" y="6"/>
                </a:lnTo>
                <a:lnTo>
                  <a:pt x="335" y="11"/>
                </a:lnTo>
                <a:lnTo>
                  <a:pt x="343" y="13"/>
                </a:lnTo>
                <a:lnTo>
                  <a:pt x="350" y="18"/>
                </a:lnTo>
                <a:lnTo>
                  <a:pt x="358" y="24"/>
                </a:lnTo>
                <a:lnTo>
                  <a:pt x="365" y="20"/>
                </a:lnTo>
                <a:lnTo>
                  <a:pt x="372" y="23"/>
                </a:lnTo>
                <a:lnTo>
                  <a:pt x="380" y="19"/>
                </a:lnTo>
                <a:lnTo>
                  <a:pt x="387" y="28"/>
                </a:lnTo>
                <a:lnTo>
                  <a:pt x="395" y="20"/>
                </a:lnTo>
                <a:lnTo>
                  <a:pt x="402" y="20"/>
                </a:lnTo>
                <a:lnTo>
                  <a:pt x="410" y="20"/>
                </a:lnTo>
                <a:lnTo>
                  <a:pt x="417" y="12"/>
                </a:lnTo>
                <a:lnTo>
                  <a:pt x="425" y="16"/>
                </a:lnTo>
                <a:lnTo>
                  <a:pt x="432" y="26"/>
                </a:lnTo>
                <a:lnTo>
                  <a:pt x="440" y="35"/>
                </a:lnTo>
                <a:lnTo>
                  <a:pt x="447" y="35"/>
                </a:lnTo>
                <a:lnTo>
                  <a:pt x="454" y="36"/>
                </a:lnTo>
                <a:lnTo>
                  <a:pt x="462" y="22"/>
                </a:lnTo>
                <a:lnTo>
                  <a:pt x="469" y="23"/>
                </a:lnTo>
                <a:lnTo>
                  <a:pt x="477" y="20"/>
                </a:lnTo>
                <a:lnTo>
                  <a:pt x="484" y="31"/>
                </a:lnTo>
                <a:lnTo>
                  <a:pt x="492" y="21"/>
                </a:lnTo>
                <a:lnTo>
                  <a:pt x="499" y="34"/>
                </a:lnTo>
                <a:lnTo>
                  <a:pt x="507" y="24"/>
                </a:lnTo>
                <a:lnTo>
                  <a:pt x="514" y="29"/>
                </a:lnTo>
                <a:lnTo>
                  <a:pt x="522" y="37"/>
                </a:lnTo>
                <a:lnTo>
                  <a:pt x="529" y="36"/>
                </a:lnTo>
                <a:lnTo>
                  <a:pt x="537" y="54"/>
                </a:lnTo>
                <a:lnTo>
                  <a:pt x="544" y="53"/>
                </a:lnTo>
                <a:lnTo>
                  <a:pt x="551" y="69"/>
                </a:lnTo>
                <a:lnTo>
                  <a:pt x="559" y="61"/>
                </a:lnTo>
                <a:lnTo>
                  <a:pt x="566" y="76"/>
                </a:lnTo>
                <a:lnTo>
                  <a:pt x="574" y="85"/>
                </a:lnTo>
                <a:lnTo>
                  <a:pt x="581" y="90"/>
                </a:lnTo>
                <a:lnTo>
                  <a:pt x="589" y="80"/>
                </a:lnTo>
                <a:lnTo>
                  <a:pt x="596" y="71"/>
                </a:lnTo>
                <a:lnTo>
                  <a:pt x="604" y="78"/>
                </a:lnTo>
                <a:lnTo>
                  <a:pt x="611" y="86"/>
                </a:lnTo>
                <a:lnTo>
                  <a:pt x="619" y="85"/>
                </a:lnTo>
                <a:lnTo>
                  <a:pt x="626" y="89"/>
                </a:lnTo>
                <a:lnTo>
                  <a:pt x="633" y="124"/>
                </a:lnTo>
                <a:lnTo>
                  <a:pt x="641" y="99"/>
                </a:lnTo>
                <a:lnTo>
                  <a:pt x="648" y="110"/>
                </a:lnTo>
                <a:lnTo>
                  <a:pt x="656" y="96"/>
                </a:lnTo>
                <a:lnTo>
                  <a:pt x="663" y="138"/>
                </a:lnTo>
                <a:lnTo>
                  <a:pt x="671" y="123"/>
                </a:lnTo>
                <a:lnTo>
                  <a:pt x="678" y="121"/>
                </a:lnTo>
                <a:lnTo>
                  <a:pt x="686" y="127"/>
                </a:lnTo>
                <a:lnTo>
                  <a:pt x="693" y="129"/>
                </a:lnTo>
                <a:lnTo>
                  <a:pt x="701" y="125"/>
                </a:lnTo>
                <a:lnTo>
                  <a:pt x="708" y="132"/>
                </a:lnTo>
                <a:lnTo>
                  <a:pt x="715" y="139"/>
                </a:lnTo>
                <a:lnTo>
                  <a:pt x="723" y="139"/>
                </a:lnTo>
                <a:lnTo>
                  <a:pt x="730" y="150"/>
                </a:lnTo>
                <a:lnTo>
                  <a:pt x="738" y="140"/>
                </a:lnTo>
                <a:lnTo>
                  <a:pt x="745" y="163"/>
                </a:lnTo>
                <a:lnTo>
                  <a:pt x="753" y="139"/>
                </a:lnTo>
                <a:lnTo>
                  <a:pt x="760" y="144"/>
                </a:lnTo>
                <a:lnTo>
                  <a:pt x="768" y="146"/>
                </a:lnTo>
                <a:lnTo>
                  <a:pt x="775" y="159"/>
                </a:lnTo>
                <a:lnTo>
                  <a:pt x="783" y="152"/>
                </a:lnTo>
                <a:lnTo>
                  <a:pt x="790" y="154"/>
                </a:lnTo>
                <a:lnTo>
                  <a:pt x="797" y="151"/>
                </a:lnTo>
                <a:lnTo>
                  <a:pt x="805" y="147"/>
                </a:lnTo>
                <a:lnTo>
                  <a:pt x="812" y="158"/>
                </a:lnTo>
                <a:lnTo>
                  <a:pt x="820" y="148"/>
                </a:lnTo>
                <a:lnTo>
                  <a:pt x="827" y="154"/>
                </a:lnTo>
                <a:lnTo>
                  <a:pt x="835" y="149"/>
                </a:lnTo>
                <a:lnTo>
                  <a:pt x="842" y="147"/>
                </a:lnTo>
                <a:lnTo>
                  <a:pt x="850" y="142"/>
                </a:lnTo>
                <a:lnTo>
                  <a:pt x="857" y="147"/>
                </a:lnTo>
                <a:lnTo>
                  <a:pt x="865" y="139"/>
                </a:lnTo>
                <a:lnTo>
                  <a:pt x="872" y="135"/>
                </a:lnTo>
                <a:lnTo>
                  <a:pt x="879" y="133"/>
                </a:lnTo>
                <a:lnTo>
                  <a:pt x="887" y="128"/>
                </a:lnTo>
                <a:lnTo>
                  <a:pt x="894" y="127"/>
                </a:lnTo>
                <a:lnTo>
                  <a:pt x="902" y="131"/>
                </a:lnTo>
                <a:lnTo>
                  <a:pt x="909" y="126"/>
                </a:lnTo>
                <a:lnTo>
                  <a:pt x="917" y="119"/>
                </a:lnTo>
                <a:lnTo>
                  <a:pt x="924" y="113"/>
                </a:lnTo>
                <a:lnTo>
                  <a:pt x="932" y="115"/>
                </a:lnTo>
                <a:lnTo>
                  <a:pt x="939" y="104"/>
                </a:lnTo>
                <a:lnTo>
                  <a:pt x="947" y="109"/>
                </a:lnTo>
                <a:lnTo>
                  <a:pt x="954" y="111"/>
                </a:lnTo>
                <a:lnTo>
                  <a:pt x="961" y="109"/>
                </a:lnTo>
                <a:lnTo>
                  <a:pt x="969" y="110"/>
                </a:lnTo>
                <a:lnTo>
                  <a:pt x="976" y="105"/>
                </a:lnTo>
                <a:lnTo>
                  <a:pt x="984" y="105"/>
                </a:lnTo>
                <a:lnTo>
                  <a:pt x="991" y="102"/>
                </a:lnTo>
                <a:lnTo>
                  <a:pt x="999" y="103"/>
                </a:lnTo>
                <a:lnTo>
                  <a:pt x="1006" y="105"/>
                </a:lnTo>
                <a:lnTo>
                  <a:pt x="1014" y="101"/>
                </a:lnTo>
                <a:lnTo>
                  <a:pt x="1021" y="94"/>
                </a:lnTo>
                <a:lnTo>
                  <a:pt x="1029" y="88"/>
                </a:lnTo>
                <a:lnTo>
                  <a:pt x="1036" y="87"/>
                </a:lnTo>
                <a:lnTo>
                  <a:pt x="1043" y="77"/>
                </a:lnTo>
                <a:lnTo>
                  <a:pt x="1051" y="81"/>
                </a:lnTo>
                <a:lnTo>
                  <a:pt x="1058" y="74"/>
                </a:lnTo>
                <a:lnTo>
                  <a:pt x="1066" y="74"/>
                </a:lnTo>
              </a:path>
            </a:pathLst>
          </a:custGeom>
          <a:noFill/>
          <a:ln w="57150" cmpd="sng">
            <a:solidFill>
              <a:srgbClr val="00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2675" name="Line 19"/>
          <p:cNvSpPr>
            <a:spLocks noChangeShapeType="1"/>
          </p:cNvSpPr>
          <p:nvPr/>
        </p:nvSpPr>
        <p:spPr bwMode="auto">
          <a:xfrm flipV="1">
            <a:off x="2197100" y="5056188"/>
            <a:ext cx="457200" cy="409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76" name="Text Box 20"/>
          <p:cNvSpPr txBox="1">
            <a:spLocks noChangeArrowheads="1"/>
          </p:cNvSpPr>
          <p:nvPr/>
        </p:nvSpPr>
        <p:spPr bwMode="auto">
          <a:xfrm>
            <a:off x="976313" y="5443538"/>
            <a:ext cx="13747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 sz="1200"/>
              <a:t>Baseline – No PV</a:t>
            </a:r>
          </a:p>
        </p:txBody>
      </p:sp>
      <p:sp>
        <p:nvSpPr>
          <p:cNvPr id="582677" name="Line 21"/>
          <p:cNvSpPr>
            <a:spLocks noChangeShapeType="1"/>
          </p:cNvSpPr>
          <p:nvPr/>
        </p:nvSpPr>
        <p:spPr bwMode="auto">
          <a:xfrm flipH="1">
            <a:off x="2835275" y="4270375"/>
            <a:ext cx="271463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78" name="Text Box 22"/>
          <p:cNvSpPr txBox="1">
            <a:spLocks noChangeArrowheads="1"/>
          </p:cNvSpPr>
          <p:nvPr/>
        </p:nvSpPr>
        <p:spPr bwMode="auto">
          <a:xfrm>
            <a:off x="2897188" y="4037013"/>
            <a:ext cx="73342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 sz="1200"/>
              <a:t>20% PV</a:t>
            </a:r>
          </a:p>
        </p:txBody>
      </p:sp>
      <p:sp>
        <p:nvSpPr>
          <p:cNvPr id="582679" name="Line 23"/>
          <p:cNvSpPr>
            <a:spLocks noChangeShapeType="1"/>
          </p:cNvSpPr>
          <p:nvPr/>
        </p:nvSpPr>
        <p:spPr bwMode="auto">
          <a:xfrm flipH="1">
            <a:off x="3940175" y="4662488"/>
            <a:ext cx="215900" cy="433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80" name="Text Box 24"/>
          <p:cNvSpPr txBox="1">
            <a:spLocks noChangeArrowheads="1"/>
          </p:cNvSpPr>
          <p:nvPr/>
        </p:nvSpPr>
        <p:spPr bwMode="auto">
          <a:xfrm>
            <a:off x="3403600" y="4200525"/>
            <a:ext cx="14351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 sz="1200" dirty="0"/>
              <a:t>	20% PV with</a:t>
            </a:r>
            <a:br>
              <a:rPr lang="en-US" sz="1200" dirty="0"/>
            </a:br>
            <a:r>
              <a:rPr lang="en-US" sz="1200" dirty="0"/>
              <a:t> volt/</a:t>
            </a:r>
            <a:r>
              <a:rPr lang="en-US" sz="1200" dirty="0" err="1"/>
              <a:t>var</a:t>
            </a:r>
            <a:r>
              <a:rPr lang="en-US" sz="1200" dirty="0"/>
              <a:t> control</a:t>
            </a:r>
          </a:p>
        </p:txBody>
      </p:sp>
      <p:sp>
        <p:nvSpPr>
          <p:cNvPr id="582681" name="Text Box 25"/>
          <p:cNvSpPr txBox="1">
            <a:spLocks noChangeArrowheads="1"/>
          </p:cNvSpPr>
          <p:nvPr/>
        </p:nvSpPr>
        <p:spPr bwMode="auto">
          <a:xfrm>
            <a:off x="814388" y="1881188"/>
            <a:ext cx="15732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Customer Load</a:t>
            </a:r>
          </a:p>
        </p:txBody>
      </p:sp>
      <p:sp>
        <p:nvSpPr>
          <p:cNvPr id="582682" name="Line 26"/>
          <p:cNvSpPr>
            <a:spLocks noChangeShapeType="1"/>
          </p:cNvSpPr>
          <p:nvPr/>
        </p:nvSpPr>
        <p:spPr bwMode="auto">
          <a:xfrm flipH="1">
            <a:off x="1025525" y="2286000"/>
            <a:ext cx="209550" cy="407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83" name="Line 27"/>
          <p:cNvSpPr>
            <a:spLocks noChangeShapeType="1"/>
          </p:cNvSpPr>
          <p:nvPr/>
        </p:nvSpPr>
        <p:spPr bwMode="auto">
          <a:xfrm flipH="1">
            <a:off x="3378200" y="2190750"/>
            <a:ext cx="209550" cy="407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684" name="Text Box 28"/>
          <p:cNvSpPr txBox="1">
            <a:spLocks noChangeArrowheads="1"/>
          </p:cNvSpPr>
          <p:nvPr/>
        </p:nvSpPr>
        <p:spPr bwMode="auto">
          <a:xfrm>
            <a:off x="3167063" y="1785938"/>
            <a:ext cx="13922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Customer PV</a:t>
            </a:r>
          </a:p>
        </p:txBody>
      </p:sp>
      <p:sp>
        <p:nvSpPr>
          <p:cNvPr id="582685" name="AutoShape 29"/>
          <p:cNvSpPr>
            <a:spLocks noChangeArrowheads="1"/>
          </p:cNvSpPr>
          <p:nvPr/>
        </p:nvSpPr>
        <p:spPr bwMode="auto">
          <a:xfrm>
            <a:off x="288925" y="1685925"/>
            <a:ext cx="4629150" cy="1849438"/>
          </a:xfrm>
          <a:prstGeom prst="roundRect">
            <a:avLst>
              <a:gd name="adj" fmla="val 4148"/>
            </a:avLst>
          </a:prstGeom>
          <a:gradFill rotWithShape="1">
            <a:gsLst>
              <a:gs pos="0">
                <a:srgbClr val="AEA8FE"/>
              </a:gs>
              <a:gs pos="100000">
                <a:srgbClr val="E7F6FF"/>
              </a:gs>
            </a:gsLst>
            <a:lin ang="5400000" scaled="1"/>
          </a:gradFill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68313" y="1893888"/>
            <a:ext cx="4610100" cy="1630362"/>
            <a:chOff x="2738" y="2392"/>
            <a:chExt cx="2904" cy="1027"/>
          </a:xfrm>
        </p:grpSpPr>
        <p:sp>
          <p:nvSpPr>
            <p:cNvPr id="582687" name="Line 4"/>
            <p:cNvSpPr>
              <a:spLocks noChangeShapeType="1"/>
            </p:cNvSpPr>
            <p:nvPr/>
          </p:nvSpPr>
          <p:spPr bwMode="auto">
            <a:xfrm>
              <a:off x="2956" y="2916"/>
              <a:ext cx="26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688" name="Line 5"/>
            <p:cNvSpPr>
              <a:spLocks noChangeShapeType="1"/>
            </p:cNvSpPr>
            <p:nvPr/>
          </p:nvSpPr>
          <p:spPr bwMode="auto">
            <a:xfrm flipV="1">
              <a:off x="2956" y="2425"/>
              <a:ext cx="0" cy="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689" name="Text Box 6"/>
            <p:cNvSpPr txBox="1">
              <a:spLocks noChangeArrowheads="1"/>
            </p:cNvSpPr>
            <p:nvPr/>
          </p:nvSpPr>
          <p:spPr bwMode="auto">
            <a:xfrm rot="-5400000">
              <a:off x="2360" y="2783"/>
              <a:ext cx="96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>
                  <a:solidFill>
                    <a:schemeClr val="tx1"/>
                  </a:solidFill>
                  <a:latin typeface="Calibri" pitchFamily="34" charset="0"/>
                </a:rPr>
                <a:t>VARs Generated</a:t>
              </a:r>
            </a:p>
          </p:txBody>
        </p:sp>
        <p:sp>
          <p:nvSpPr>
            <p:cNvPr id="582690" name="Text Box 7"/>
            <p:cNvSpPr txBox="1">
              <a:spLocks noChangeArrowheads="1"/>
            </p:cNvSpPr>
            <p:nvPr/>
          </p:nvSpPr>
          <p:spPr bwMode="auto">
            <a:xfrm>
              <a:off x="2946" y="2512"/>
              <a:ext cx="58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400">
                  <a:solidFill>
                    <a:schemeClr val="tx1"/>
                  </a:solidFill>
                  <a:latin typeface="Calibri" pitchFamily="34" charset="0"/>
                </a:rPr>
                <a:t>Capacitive</a:t>
              </a:r>
            </a:p>
          </p:txBody>
        </p:sp>
        <p:sp>
          <p:nvSpPr>
            <p:cNvPr id="582691" name="Text Box 8"/>
            <p:cNvSpPr txBox="1">
              <a:spLocks noChangeArrowheads="1"/>
            </p:cNvSpPr>
            <p:nvPr/>
          </p:nvSpPr>
          <p:spPr bwMode="auto">
            <a:xfrm>
              <a:off x="2960" y="3074"/>
              <a:ext cx="539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400">
                  <a:solidFill>
                    <a:schemeClr val="tx1"/>
                  </a:solidFill>
                  <a:latin typeface="Calibri" pitchFamily="34" charset="0"/>
                </a:rPr>
                <a:t>Inductive</a:t>
              </a:r>
            </a:p>
          </p:txBody>
        </p:sp>
        <p:sp>
          <p:nvSpPr>
            <p:cNvPr id="582692" name="Text Box 9"/>
            <p:cNvSpPr txBox="1">
              <a:spLocks noChangeArrowheads="1"/>
            </p:cNvSpPr>
            <p:nvPr/>
          </p:nvSpPr>
          <p:spPr bwMode="auto">
            <a:xfrm>
              <a:off x="5029" y="2538"/>
              <a:ext cx="613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>
                  <a:solidFill>
                    <a:schemeClr val="tx1"/>
                  </a:solidFill>
                  <a:latin typeface="Calibri" pitchFamily="34" charset="0"/>
                </a:rPr>
                <a:t>System Voltage</a:t>
              </a:r>
            </a:p>
          </p:txBody>
        </p:sp>
        <p:sp>
          <p:nvSpPr>
            <p:cNvPr id="582693" name="Text Box 10"/>
            <p:cNvSpPr txBox="1">
              <a:spLocks noChangeArrowheads="1"/>
            </p:cNvSpPr>
            <p:nvPr/>
          </p:nvSpPr>
          <p:spPr bwMode="auto">
            <a:xfrm>
              <a:off x="3591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V1</a:t>
              </a:r>
            </a:p>
          </p:txBody>
        </p:sp>
        <p:sp>
          <p:nvSpPr>
            <p:cNvPr id="582694" name="Text Box 11"/>
            <p:cNvSpPr txBox="1">
              <a:spLocks noChangeArrowheads="1"/>
            </p:cNvSpPr>
            <p:nvPr/>
          </p:nvSpPr>
          <p:spPr bwMode="auto">
            <a:xfrm>
              <a:off x="3958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V2</a:t>
              </a:r>
            </a:p>
          </p:txBody>
        </p:sp>
        <p:sp>
          <p:nvSpPr>
            <p:cNvPr id="582695" name="Text Box 12"/>
            <p:cNvSpPr txBox="1">
              <a:spLocks noChangeArrowheads="1"/>
            </p:cNvSpPr>
            <p:nvPr/>
          </p:nvSpPr>
          <p:spPr bwMode="auto">
            <a:xfrm>
              <a:off x="4459" y="3114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V3</a:t>
              </a:r>
            </a:p>
          </p:txBody>
        </p:sp>
        <p:sp>
          <p:nvSpPr>
            <p:cNvPr id="582696" name="Text Box 13"/>
            <p:cNvSpPr txBox="1">
              <a:spLocks noChangeArrowheads="1"/>
            </p:cNvSpPr>
            <p:nvPr/>
          </p:nvSpPr>
          <p:spPr bwMode="auto">
            <a:xfrm>
              <a:off x="4791" y="3015"/>
              <a:ext cx="21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V4</a:t>
              </a:r>
            </a:p>
          </p:txBody>
        </p:sp>
        <p:sp>
          <p:nvSpPr>
            <p:cNvPr id="582697" name="Line 14"/>
            <p:cNvSpPr>
              <a:spLocks noChangeShapeType="1"/>
            </p:cNvSpPr>
            <p:nvPr/>
          </p:nvSpPr>
          <p:spPr bwMode="auto">
            <a:xfrm>
              <a:off x="3457" y="2458"/>
              <a:ext cx="189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698" name="Line 15"/>
            <p:cNvSpPr>
              <a:spLocks noChangeShapeType="1"/>
            </p:cNvSpPr>
            <p:nvPr/>
          </p:nvSpPr>
          <p:spPr bwMode="auto">
            <a:xfrm>
              <a:off x="3657" y="2458"/>
              <a:ext cx="400" cy="45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699" name="Line 16"/>
            <p:cNvSpPr>
              <a:spLocks noChangeShapeType="1"/>
            </p:cNvSpPr>
            <p:nvPr/>
          </p:nvSpPr>
          <p:spPr bwMode="auto">
            <a:xfrm>
              <a:off x="4057" y="2916"/>
              <a:ext cx="50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0" name="Line 17"/>
            <p:cNvSpPr>
              <a:spLocks noChangeShapeType="1"/>
            </p:cNvSpPr>
            <p:nvPr/>
          </p:nvSpPr>
          <p:spPr bwMode="auto">
            <a:xfrm>
              <a:off x="4558" y="2916"/>
              <a:ext cx="333" cy="42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1" name="Line 18"/>
            <p:cNvSpPr>
              <a:spLocks noChangeShapeType="1"/>
            </p:cNvSpPr>
            <p:nvPr/>
          </p:nvSpPr>
          <p:spPr bwMode="auto">
            <a:xfrm>
              <a:off x="4881" y="3332"/>
              <a:ext cx="22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2" name="Line 19"/>
            <p:cNvSpPr>
              <a:spLocks noChangeShapeType="1"/>
            </p:cNvSpPr>
            <p:nvPr/>
          </p:nvSpPr>
          <p:spPr bwMode="auto">
            <a:xfrm>
              <a:off x="3657" y="2458"/>
              <a:ext cx="0" cy="6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3" name="Line 20"/>
            <p:cNvSpPr>
              <a:spLocks noChangeShapeType="1"/>
            </p:cNvSpPr>
            <p:nvPr/>
          </p:nvSpPr>
          <p:spPr bwMode="auto">
            <a:xfrm flipV="1">
              <a:off x="4057" y="2916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4" name="Line 21"/>
            <p:cNvSpPr>
              <a:spLocks noChangeShapeType="1"/>
            </p:cNvSpPr>
            <p:nvPr/>
          </p:nvSpPr>
          <p:spPr bwMode="auto">
            <a:xfrm flipV="1">
              <a:off x="4558" y="2916"/>
              <a:ext cx="0" cy="1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5" name="Line 22"/>
            <p:cNvSpPr>
              <a:spLocks noChangeShapeType="1"/>
            </p:cNvSpPr>
            <p:nvPr/>
          </p:nvSpPr>
          <p:spPr bwMode="auto">
            <a:xfrm flipV="1">
              <a:off x="4891" y="3178"/>
              <a:ext cx="0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06" name="Text Box 23"/>
            <p:cNvSpPr txBox="1">
              <a:spLocks noChangeArrowheads="1"/>
            </p:cNvSpPr>
            <p:nvPr/>
          </p:nvSpPr>
          <p:spPr bwMode="auto">
            <a:xfrm>
              <a:off x="3857" y="2392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Q1</a:t>
              </a:r>
            </a:p>
          </p:txBody>
        </p:sp>
        <p:sp>
          <p:nvSpPr>
            <p:cNvPr id="582707" name="Text Box 24"/>
            <p:cNvSpPr txBox="1">
              <a:spLocks noChangeArrowheads="1"/>
            </p:cNvSpPr>
            <p:nvPr/>
          </p:nvSpPr>
          <p:spPr bwMode="auto">
            <a:xfrm>
              <a:off x="5335" y="3246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Q4</a:t>
              </a:r>
            </a:p>
          </p:txBody>
        </p:sp>
        <p:sp>
          <p:nvSpPr>
            <p:cNvPr id="582708" name="Text Box 25"/>
            <p:cNvSpPr txBox="1">
              <a:spLocks noChangeArrowheads="1"/>
            </p:cNvSpPr>
            <p:nvPr/>
          </p:nvSpPr>
          <p:spPr bwMode="auto">
            <a:xfrm>
              <a:off x="4757" y="2720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Q3</a:t>
              </a:r>
            </a:p>
          </p:txBody>
        </p:sp>
        <p:sp>
          <p:nvSpPr>
            <p:cNvPr id="582709" name="Text Box 26"/>
            <p:cNvSpPr txBox="1">
              <a:spLocks noChangeArrowheads="1"/>
            </p:cNvSpPr>
            <p:nvPr/>
          </p:nvSpPr>
          <p:spPr bwMode="auto">
            <a:xfrm>
              <a:off x="4224" y="2720"/>
              <a:ext cx="2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1200">
                  <a:solidFill>
                    <a:schemeClr val="tx1"/>
                  </a:solidFill>
                  <a:latin typeface="Calibri" pitchFamily="34" charset="0"/>
                </a:rPr>
                <a:t>Q2</a:t>
              </a:r>
            </a:p>
          </p:txBody>
        </p:sp>
        <p:sp>
          <p:nvSpPr>
            <p:cNvPr id="582710" name="Line 27"/>
            <p:cNvSpPr>
              <a:spLocks noChangeShapeType="1"/>
            </p:cNvSpPr>
            <p:nvPr/>
          </p:nvSpPr>
          <p:spPr bwMode="auto">
            <a:xfrm>
              <a:off x="5026" y="3332"/>
              <a:ext cx="339" cy="1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11" name="Line 28"/>
            <p:cNvSpPr>
              <a:spLocks noChangeShapeType="1"/>
            </p:cNvSpPr>
            <p:nvPr/>
          </p:nvSpPr>
          <p:spPr bwMode="auto">
            <a:xfrm flipH="1">
              <a:off x="3024" y="2458"/>
              <a:ext cx="456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12" name="Line 29"/>
            <p:cNvSpPr>
              <a:spLocks noChangeShapeType="1"/>
            </p:cNvSpPr>
            <p:nvPr/>
          </p:nvSpPr>
          <p:spPr bwMode="auto">
            <a:xfrm flipH="1">
              <a:off x="4591" y="2819"/>
              <a:ext cx="167" cy="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13" name="Line 30"/>
            <p:cNvSpPr>
              <a:spLocks noChangeShapeType="1"/>
            </p:cNvSpPr>
            <p:nvPr/>
          </p:nvSpPr>
          <p:spPr bwMode="auto">
            <a:xfrm flipH="1">
              <a:off x="4091" y="2819"/>
              <a:ext cx="133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2714" name="Line 31"/>
            <p:cNvSpPr>
              <a:spLocks noChangeShapeType="1"/>
            </p:cNvSpPr>
            <p:nvPr/>
          </p:nvSpPr>
          <p:spPr bwMode="auto">
            <a:xfrm flipH="1">
              <a:off x="3723" y="2458"/>
              <a:ext cx="1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2715" name="Line 59"/>
          <p:cNvSpPr>
            <a:spLocks noChangeShapeType="1"/>
          </p:cNvSpPr>
          <p:nvPr/>
        </p:nvSpPr>
        <p:spPr bwMode="auto">
          <a:xfrm flipH="1">
            <a:off x="3430588" y="2157413"/>
            <a:ext cx="209550" cy="407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582716" name="Text Box 60"/>
          <p:cNvSpPr txBox="1">
            <a:spLocks noChangeArrowheads="1"/>
          </p:cNvSpPr>
          <p:nvPr/>
        </p:nvSpPr>
        <p:spPr bwMode="auto">
          <a:xfrm>
            <a:off x="3219450" y="1752600"/>
            <a:ext cx="1628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 algn="l"/>
            <a:r>
              <a:rPr lang="en-US">
                <a:solidFill>
                  <a:schemeClr val="bg1"/>
                </a:solidFill>
              </a:rPr>
              <a:t>Volt-Var Control</a:t>
            </a:r>
          </a:p>
        </p:txBody>
      </p:sp>
      <p:sp>
        <p:nvSpPr>
          <p:cNvPr id="582717" name="Text Box 61"/>
          <p:cNvSpPr txBox="1">
            <a:spLocks noChangeArrowheads="1"/>
          </p:cNvSpPr>
          <p:nvPr/>
        </p:nvSpPr>
        <p:spPr bwMode="auto">
          <a:xfrm>
            <a:off x="1636713" y="6270625"/>
            <a:ext cx="19097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19075" indent="-219075"/>
            <a:r>
              <a:rPr lang="en-US"/>
              <a:t>24 Hour Simulation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14912" y="5944163"/>
            <a:ext cx="29720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dirty="0"/>
              <a:t>Source: </a:t>
            </a:r>
            <a:r>
              <a:rPr lang="en-US" sz="1050" dirty="0" smtClean="0"/>
              <a:t>J. Smith, T. Key “High-Penetration </a:t>
            </a:r>
            <a:r>
              <a:rPr lang="en-US" sz="1050" dirty="0"/>
              <a:t>PV Impact Analysis on Distribution </a:t>
            </a:r>
            <a:r>
              <a:rPr lang="en-US" sz="1050" dirty="0" smtClean="0"/>
              <a:t>Systems,” Solar Power International, Oct 2011</a:t>
            </a:r>
            <a:endParaRPr lang="en-US" sz="1050" dirty="0"/>
          </a:p>
        </p:txBody>
      </p:sp>
      <p:sp>
        <p:nvSpPr>
          <p:cNvPr id="63" name="Text Box 22"/>
          <p:cNvSpPr txBox="1">
            <a:spLocks noChangeArrowheads="1"/>
          </p:cNvSpPr>
          <p:nvPr/>
        </p:nvSpPr>
        <p:spPr bwMode="auto">
          <a:xfrm>
            <a:off x="6362700" y="2239965"/>
            <a:ext cx="2578100" cy="107721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Initial analysis indicated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25%-100% more PV can be accommodated using Volt/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control</a:t>
            </a:r>
          </a:p>
        </p:txBody>
      </p:sp>
    </p:spTree>
    <p:extLst>
      <p:ext uri="{BB962C8B-B14F-4D97-AF65-F5344CB8AC3E}">
        <p14:creationId xmlns:p14="http://schemas.microsoft.com/office/powerpoint/2010/main" val="2179653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8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8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8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64" grpId="0" animBg="1"/>
      <p:bldP spid="582665" grpId="0"/>
      <p:bldP spid="582667" grpId="0" animBg="1"/>
      <p:bldP spid="582668" grpId="0" animBg="1"/>
      <p:bldP spid="582669" grpId="0" animBg="1"/>
      <p:bldP spid="582673" grpId="0" animBg="1"/>
      <p:bldP spid="582674" grpId="0" animBg="1"/>
      <p:bldP spid="582677" grpId="0" animBg="1"/>
      <p:bldP spid="582678" grpId="0"/>
      <p:bldP spid="582679" grpId="0" animBg="1"/>
      <p:bldP spid="582683" grpId="0" animBg="1"/>
      <p:bldP spid="582684" grpId="0"/>
      <p:bldP spid="582685" grpId="0" animBg="1"/>
      <p:bldP spid="582715" grpId="0" animBg="1"/>
      <p:bldP spid="582716" grpId="0"/>
      <p:bldP spid="6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5600700"/>
            <a:ext cx="9144000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Increasing Hosting Capacity with Smart Inverters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71536" y="1047773"/>
            <a:ext cx="307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Without Volt/</a:t>
            </a:r>
            <a:r>
              <a:rPr lang="en-US" b="1" dirty="0" err="1" smtClean="0"/>
              <a:t>var</a:t>
            </a:r>
            <a:r>
              <a:rPr lang="en-US" b="1" dirty="0" smtClean="0"/>
              <a:t> Control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193893" y="4326011"/>
            <a:ext cx="33187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545396" y="1038550"/>
            <a:ext cx="2786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Volt/</a:t>
            </a:r>
            <a:r>
              <a:rPr lang="en-US" b="1" dirty="0" err="1" smtClean="0"/>
              <a:t>var</a:t>
            </a:r>
            <a:r>
              <a:rPr lang="en-US" b="1" dirty="0" smtClean="0"/>
              <a:t> Control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59366" y="1524004"/>
            <a:ext cx="685958" cy="2659825"/>
          </a:xfrm>
          <a:prstGeom prst="rect">
            <a:avLst/>
          </a:prstGeom>
          <a:solidFill>
            <a:srgbClr val="00CC00">
              <a:alpha val="29000"/>
            </a:srgb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57342" y="1534512"/>
            <a:ext cx="849829" cy="2641845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07172" y="1524004"/>
            <a:ext cx="1839310" cy="2649314"/>
          </a:xfrm>
          <a:prstGeom prst="rect">
            <a:avLst/>
          </a:prstGeom>
          <a:solidFill>
            <a:srgbClr val="FF0000">
              <a:alpha val="38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520" y="3701026"/>
            <a:ext cx="25058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dirty="0" smtClean="0"/>
              <a:t>5000 cases shown</a:t>
            </a:r>
            <a:br>
              <a:rPr lang="en-US" sz="1100" dirty="0" smtClean="0"/>
            </a:br>
            <a:r>
              <a:rPr lang="en-US" sz="1100" dirty="0" smtClean="0"/>
              <a:t>Each point  = highest primary voltage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5229882" y="1534515"/>
            <a:ext cx="1176941" cy="2651878"/>
          </a:xfrm>
          <a:prstGeom prst="rect">
            <a:avLst/>
          </a:prstGeom>
          <a:solidFill>
            <a:srgbClr val="00CC00">
              <a:alpha val="29000"/>
            </a:srgbClr>
          </a:solidFill>
          <a:ln w="9525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11312" y="1555536"/>
            <a:ext cx="2133598" cy="2602476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2250054" y="3066375"/>
            <a:ext cx="522269" cy="366891"/>
          </a:xfrm>
          <a:custGeom>
            <a:avLst/>
            <a:gdLst>
              <a:gd name="connsiteX0" fmla="*/ 506858 w 522269"/>
              <a:gd name="connsiteY0" fmla="*/ 47946 h 530832"/>
              <a:gd name="connsiteX1" fmla="*/ 445213 w 522269"/>
              <a:gd name="connsiteY1" fmla="*/ 17124 h 530832"/>
              <a:gd name="connsiteX2" fmla="*/ 44521 w 522269"/>
              <a:gd name="connsiteY2" fmla="*/ 150688 h 530832"/>
              <a:gd name="connsiteX3" fmla="*/ 178085 w 522269"/>
              <a:gd name="connsiteY3" fmla="*/ 345897 h 530832"/>
              <a:gd name="connsiteX4" fmla="*/ 95892 w 522269"/>
              <a:gd name="connsiteY4" fmla="*/ 530832 h 530832"/>
              <a:gd name="connsiteX5" fmla="*/ 95892 w 522269"/>
              <a:gd name="connsiteY5" fmla="*/ 530832 h 5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269" h="530832">
                <a:moveTo>
                  <a:pt x="506858" y="47946"/>
                </a:moveTo>
                <a:cubicBezTo>
                  <a:pt x="514563" y="23973"/>
                  <a:pt x="522269" y="0"/>
                  <a:pt x="445213" y="17124"/>
                </a:cubicBezTo>
                <a:cubicBezTo>
                  <a:pt x="368157" y="34248"/>
                  <a:pt x="89042" y="95892"/>
                  <a:pt x="44521" y="150688"/>
                </a:cubicBezTo>
                <a:cubicBezTo>
                  <a:pt x="0" y="205484"/>
                  <a:pt x="169523" y="282540"/>
                  <a:pt x="178085" y="345897"/>
                </a:cubicBezTo>
                <a:cubicBezTo>
                  <a:pt x="186647" y="409254"/>
                  <a:pt x="95892" y="530832"/>
                  <a:pt x="95892" y="530832"/>
                </a:cubicBezTo>
                <a:lnTo>
                  <a:pt x="95892" y="530832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8588" y="3139904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ANSI voltage limit</a:t>
            </a:r>
            <a:endParaRPr lang="en-US" sz="1200" dirty="0"/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5224619" y="2995453"/>
            <a:ext cx="3383353" cy="13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Freeform 19"/>
          <p:cNvSpPr/>
          <p:nvPr/>
        </p:nvSpPr>
        <p:spPr bwMode="auto">
          <a:xfrm rot="13206970" flipV="1">
            <a:off x="5789765" y="2520483"/>
            <a:ext cx="522269" cy="366891"/>
          </a:xfrm>
          <a:custGeom>
            <a:avLst/>
            <a:gdLst>
              <a:gd name="connsiteX0" fmla="*/ 506858 w 522269"/>
              <a:gd name="connsiteY0" fmla="*/ 47946 h 530832"/>
              <a:gd name="connsiteX1" fmla="*/ 445213 w 522269"/>
              <a:gd name="connsiteY1" fmla="*/ 17124 h 530832"/>
              <a:gd name="connsiteX2" fmla="*/ 44521 w 522269"/>
              <a:gd name="connsiteY2" fmla="*/ 150688 h 530832"/>
              <a:gd name="connsiteX3" fmla="*/ 178085 w 522269"/>
              <a:gd name="connsiteY3" fmla="*/ 345897 h 530832"/>
              <a:gd name="connsiteX4" fmla="*/ 95892 w 522269"/>
              <a:gd name="connsiteY4" fmla="*/ 530832 h 530832"/>
              <a:gd name="connsiteX5" fmla="*/ 95892 w 522269"/>
              <a:gd name="connsiteY5" fmla="*/ 530832 h 5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269" h="530832">
                <a:moveTo>
                  <a:pt x="506858" y="47946"/>
                </a:moveTo>
                <a:cubicBezTo>
                  <a:pt x="514563" y="23973"/>
                  <a:pt x="522269" y="0"/>
                  <a:pt x="445213" y="17124"/>
                </a:cubicBezTo>
                <a:cubicBezTo>
                  <a:pt x="368157" y="34248"/>
                  <a:pt x="89042" y="95892"/>
                  <a:pt x="44521" y="150688"/>
                </a:cubicBezTo>
                <a:cubicBezTo>
                  <a:pt x="0" y="205484"/>
                  <a:pt x="169523" y="282540"/>
                  <a:pt x="178085" y="345897"/>
                </a:cubicBezTo>
                <a:cubicBezTo>
                  <a:pt x="186647" y="409254"/>
                  <a:pt x="95892" y="530832"/>
                  <a:pt x="95892" y="530832"/>
                </a:cubicBezTo>
                <a:lnTo>
                  <a:pt x="95892" y="530832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57173" y="2104157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ANSI voltage limit</a:t>
            </a:r>
            <a:endParaRPr lang="en-US" sz="1200" dirty="0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670321" y="2997785"/>
            <a:ext cx="3386672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7625255" y="5213129"/>
            <a:ext cx="151874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160%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 increase in hosting capacity</a:t>
            </a:r>
            <a:b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</a:br>
            <a:endParaRPr lang="en-US" sz="8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l"/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60%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 increase in hosting capacity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Right Arrow 23"/>
          <p:cNvSpPr/>
          <p:nvPr/>
        </p:nvSpPr>
        <p:spPr bwMode="auto">
          <a:xfrm flipH="1">
            <a:off x="7441326" y="5255178"/>
            <a:ext cx="178676" cy="16816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flipH="1">
            <a:off x="7436071" y="5838504"/>
            <a:ext cx="178676" cy="16816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8544910" y="1529259"/>
            <a:ext cx="57806" cy="2649314"/>
          </a:xfrm>
          <a:prstGeom prst="rect">
            <a:avLst/>
          </a:prstGeom>
          <a:solidFill>
            <a:srgbClr val="FF0000">
              <a:alpha val="38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82009" y="1291584"/>
            <a:ext cx="4343400" cy="324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4730267" y="4362539"/>
            <a:ext cx="42216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Increasing penetration (kW)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3487406" y="2672346"/>
            <a:ext cx="259051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Maximum Feeder Voltage (</a:t>
            </a:r>
            <a:r>
              <a:rPr lang="en-US" sz="1400" dirty="0" err="1" smtClean="0"/>
              <a:t>pu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5375" y="1271429"/>
            <a:ext cx="4343400" cy="325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 rot="16200000">
            <a:off x="-1118312" y="2795983"/>
            <a:ext cx="26802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Maximum Feeder Voltages (</a:t>
            </a:r>
            <a:r>
              <a:rPr lang="en-US" sz="1400" dirty="0" err="1" smtClean="0"/>
              <a:t>pu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168100" y="4350910"/>
            <a:ext cx="42216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Increasing penetration (kW)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645356" y="4418368"/>
            <a:ext cx="352539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681443" y="4980858"/>
          <a:ext cx="338711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11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 observable violations regardless of size/location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R="0" marT="91440" marB="9144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681443" y="5534492"/>
          <a:ext cx="33871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11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Possible violations based upon size/location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R="0" marT="91440" marB="91440" anchor="b"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81443" y="5911156"/>
          <a:ext cx="3387117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7117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Observable violations occur regardless of size/location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R="0" marT="91440" marB="91440" anchor="b">
                    <a:solidFill>
                      <a:srgbClr val="FF9999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0" y="4876800"/>
            <a:ext cx="4458775" cy="1676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62866" y="4862962"/>
          <a:ext cx="7051437" cy="1572373"/>
        </p:xfrm>
        <a:graphic>
          <a:graphicData uri="http://schemas.openxmlformats.org/drawingml/2006/table">
            <a:tbl>
              <a:tblPr/>
              <a:tblGrid>
                <a:gridCol w="1948641"/>
                <a:gridCol w="2751483"/>
                <a:gridCol w="1261396"/>
                <a:gridCol w="1089917"/>
              </a:tblGrid>
              <a:tr h="140032">
                <a:tc>
                  <a:txBody>
                    <a:bodyPr/>
                    <a:lstStyle/>
                    <a:p>
                      <a:endParaRPr lang="en-US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PV Hosting</a:t>
                      </a:r>
                      <a:r>
                        <a:rPr lang="en-US" sz="1200" b="1" baseline="0" dirty="0" smtClean="0">
                          <a:latin typeface="Arial"/>
                          <a:ea typeface="Times New Roman"/>
                          <a:cs typeface="Times New Roman"/>
                        </a:rPr>
                        <a:t> Capacity </a:t>
                      </a: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(kW</a:t>
                      </a:r>
                      <a:r>
                        <a:rPr lang="en-US" sz="1200" b="1" dirty="0"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9005">
                <a:tc>
                  <a:txBody>
                    <a:bodyPr/>
                    <a:lstStyle/>
                    <a:p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Arial"/>
                          <a:ea typeface="Times New Roman"/>
                          <a:cs typeface="Times New Roman"/>
                        </a:rPr>
                        <a:t>Without Volt/</a:t>
                      </a:r>
                      <a:r>
                        <a:rPr lang="en-US" sz="1200" dirty="0" err="1" smtClean="0">
                          <a:latin typeface="Arial"/>
                          <a:ea typeface="Times New Roman"/>
                          <a:cs typeface="Times New Roman"/>
                        </a:rPr>
                        <a:t>var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With Volt/</a:t>
                      </a:r>
                      <a:r>
                        <a:rPr lang="en-US" sz="1200" dirty="0" err="1" smtClean="0">
                          <a:latin typeface="+mn-lt"/>
                          <a:ea typeface="Times New Roman"/>
                          <a:cs typeface="Times New Roman"/>
                        </a:rPr>
                        <a:t>var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9346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Primary Voltage Deviation</a:t>
                      </a:r>
                      <a:endParaRPr lang="en-US" sz="1200" dirty="0" smtClean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1st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938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&gt;2500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36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50% scenarios with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1323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&gt;2500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36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All scenarios with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1673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&gt;2500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9346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Primary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Arial"/>
                          <a:ea typeface="Times New Roman"/>
                          <a:cs typeface="Times New Roman"/>
                        </a:rPr>
                        <a:t>Over</a:t>
                      </a:r>
                      <a:r>
                        <a:rPr lang="en-US" sz="1200" b="1" baseline="0" dirty="0" smtClean="0">
                          <a:latin typeface="Arial"/>
                          <a:ea typeface="Times New Roman"/>
                          <a:cs typeface="Times New Roman"/>
                        </a:rPr>
                        <a:t> Voltage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Arial"/>
                          <a:ea typeface="Times New Roman"/>
                          <a:cs typeface="Times New Roman"/>
                        </a:rPr>
                        <a:t>1st violation</a:t>
                      </a:r>
                      <a:endParaRPr lang="en-US" sz="120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Times New Roman"/>
                          <a:cs typeface="Times New Roman"/>
                        </a:rPr>
                        <a:t>540</a:t>
                      </a: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880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36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50% scenarios with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Times New Roman"/>
                          <a:cs typeface="Times New Roman"/>
                        </a:rPr>
                        <a:t>871</a:t>
                      </a: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1464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36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Arial"/>
                          <a:ea typeface="Times New Roman"/>
                          <a:cs typeface="Times New Roman"/>
                        </a:rPr>
                        <a:t>All scenarios with violation</a:t>
                      </a:r>
                      <a:endParaRPr lang="en-US" sz="1200" dirty="0">
                        <a:latin typeface="Times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+mn-lt"/>
                          <a:ea typeface="Times New Roman"/>
                          <a:cs typeface="Times New Roman"/>
                        </a:rPr>
                        <a:t>1173</a:t>
                      </a: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+mn-lt"/>
                          <a:ea typeface="Times New Roman"/>
                          <a:cs typeface="Times New Roman"/>
                        </a:rPr>
                        <a:t>2418</a:t>
                      </a:r>
                      <a:endParaRPr lang="en-US" sz="12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892" marR="4489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065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5" grpId="0" animBg="1"/>
      <p:bldP spid="16" grpId="0" animBg="1"/>
      <p:bldP spid="20" grpId="0" animBg="1"/>
      <p:bldP spid="21" grpId="0"/>
      <p:bldP spid="23" grpId="0"/>
      <p:bldP spid="24" grpId="0" animBg="1"/>
      <p:bldP spid="25" grpId="0" animBg="1"/>
      <p:bldP spid="26" grpId="0" animBg="1"/>
      <p:bldP spid="28" grpId="0" animBg="1"/>
      <p:bldP spid="29" grpId="0" animBg="1"/>
      <p:bldP spid="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smtClean="0"/>
              <a:t>See “</a:t>
            </a:r>
            <a:r>
              <a:rPr lang="en-US" dirty="0" err="1" smtClean="0"/>
              <a:t>OpenDSS</a:t>
            </a:r>
            <a:r>
              <a:rPr lang="en-US" dirty="0" smtClean="0"/>
              <a:t> STORAGE Element.PDF” in DOC folder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Scripting Storage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547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smtClean="0"/>
              <a:t>Storage Element Model in EPRI’s </a:t>
            </a:r>
            <a:r>
              <a:rPr lang="en-US" altLang="en-US" sz="3200" dirty="0" err="1" smtClean="0"/>
              <a:t>OpenDSS</a:t>
            </a:r>
            <a:endParaRPr lang="en-US" altLang="en-US" sz="3200" dirty="0" smtClean="0"/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2257097" y="2929758"/>
            <a:ext cx="4953000" cy="3352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2333297" y="4148958"/>
            <a:ext cx="3048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3704897" y="3463158"/>
            <a:ext cx="1066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50" name="AutoShape 6"/>
          <p:cNvSpPr>
            <a:spLocks noChangeArrowheads="1"/>
          </p:cNvSpPr>
          <p:nvPr/>
        </p:nvSpPr>
        <p:spPr bwMode="auto">
          <a:xfrm rot="5400000">
            <a:off x="2866697" y="3386958"/>
            <a:ext cx="457200" cy="457200"/>
          </a:xfrm>
          <a:prstGeom prst="flowChartCollat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51" name="Line 7"/>
          <p:cNvSpPr>
            <a:spLocks noChangeShapeType="1"/>
          </p:cNvSpPr>
          <p:nvPr/>
        </p:nvSpPr>
        <p:spPr bwMode="auto">
          <a:xfrm>
            <a:off x="1571297" y="5520558"/>
            <a:ext cx="4648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2" name="Line 8"/>
          <p:cNvSpPr>
            <a:spLocks noChangeShapeType="1"/>
          </p:cNvSpPr>
          <p:nvPr/>
        </p:nvSpPr>
        <p:spPr bwMode="auto">
          <a:xfrm>
            <a:off x="1647497" y="3615558"/>
            <a:ext cx="1219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3" name="Line 9"/>
          <p:cNvSpPr>
            <a:spLocks noChangeShapeType="1"/>
          </p:cNvSpPr>
          <p:nvPr/>
        </p:nvSpPr>
        <p:spPr bwMode="auto">
          <a:xfrm rot="5400000">
            <a:off x="2218997" y="3882258"/>
            <a:ext cx="533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4" name="Line 10"/>
          <p:cNvSpPr>
            <a:spLocks noChangeShapeType="1"/>
          </p:cNvSpPr>
          <p:nvPr/>
        </p:nvSpPr>
        <p:spPr bwMode="auto">
          <a:xfrm>
            <a:off x="4771697" y="3615558"/>
            <a:ext cx="1447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5" name="Line 11"/>
          <p:cNvSpPr>
            <a:spLocks noChangeShapeType="1"/>
          </p:cNvSpPr>
          <p:nvPr/>
        </p:nvSpPr>
        <p:spPr bwMode="auto">
          <a:xfrm rot="5400000">
            <a:off x="2295197" y="5330058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6" name="Line 12"/>
          <p:cNvSpPr>
            <a:spLocks noChangeShapeType="1"/>
          </p:cNvSpPr>
          <p:nvPr/>
        </p:nvSpPr>
        <p:spPr bwMode="auto">
          <a:xfrm rot="5400000">
            <a:off x="6028997" y="5330058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7" name="Line 13"/>
          <p:cNvSpPr>
            <a:spLocks noChangeShapeType="1"/>
          </p:cNvSpPr>
          <p:nvPr/>
        </p:nvSpPr>
        <p:spPr bwMode="auto">
          <a:xfrm>
            <a:off x="3323897" y="3615558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58" name="Text Box 14"/>
          <p:cNvSpPr txBox="1">
            <a:spLocks noChangeArrowheads="1"/>
          </p:cNvSpPr>
          <p:nvPr/>
        </p:nvSpPr>
        <p:spPr bwMode="auto">
          <a:xfrm>
            <a:off x="3933497" y="2396358"/>
            <a:ext cx="3276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% Eff. Charge/Discharge</a:t>
            </a:r>
          </a:p>
        </p:txBody>
      </p:sp>
      <p:sp>
        <p:nvSpPr>
          <p:cNvPr id="210959" name="Line 15"/>
          <p:cNvSpPr>
            <a:spLocks noChangeShapeType="1"/>
          </p:cNvSpPr>
          <p:nvPr/>
        </p:nvSpPr>
        <p:spPr bwMode="auto">
          <a:xfrm flipH="1">
            <a:off x="4390697" y="2777358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0" name="Text Box 16"/>
          <p:cNvSpPr txBox="1">
            <a:spLocks noChangeArrowheads="1"/>
          </p:cNvSpPr>
          <p:nvPr/>
        </p:nvSpPr>
        <p:spPr bwMode="auto">
          <a:xfrm>
            <a:off x="352097" y="2396358"/>
            <a:ext cx="32766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Idle | Discharge | Charge</a:t>
            </a:r>
          </a:p>
        </p:txBody>
      </p:sp>
      <p:sp>
        <p:nvSpPr>
          <p:cNvPr id="210961" name="Line 17"/>
          <p:cNvSpPr>
            <a:spLocks noChangeShapeType="1"/>
          </p:cNvSpPr>
          <p:nvPr/>
        </p:nvSpPr>
        <p:spPr bwMode="auto">
          <a:xfrm>
            <a:off x="2866697" y="2777358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2" name="Text Box 18"/>
          <p:cNvSpPr txBox="1">
            <a:spLocks noChangeArrowheads="1"/>
          </p:cNvSpPr>
          <p:nvPr/>
        </p:nvSpPr>
        <p:spPr bwMode="auto">
          <a:xfrm>
            <a:off x="275897" y="4453758"/>
            <a:ext cx="16002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Idling Losses</a:t>
            </a:r>
          </a:p>
        </p:txBody>
      </p:sp>
      <p:sp>
        <p:nvSpPr>
          <p:cNvPr id="210963" name="Line 19"/>
          <p:cNvSpPr>
            <a:spLocks noChangeShapeType="1"/>
          </p:cNvSpPr>
          <p:nvPr/>
        </p:nvSpPr>
        <p:spPr bwMode="auto">
          <a:xfrm>
            <a:off x="1876097" y="460615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4" name="Line 20"/>
          <p:cNvSpPr>
            <a:spLocks noChangeShapeType="1"/>
          </p:cNvSpPr>
          <p:nvPr/>
        </p:nvSpPr>
        <p:spPr bwMode="auto">
          <a:xfrm>
            <a:off x="580697" y="376795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5" name="Text Box 21"/>
          <p:cNvSpPr txBox="1">
            <a:spLocks noChangeArrowheads="1"/>
          </p:cNvSpPr>
          <p:nvPr/>
        </p:nvSpPr>
        <p:spPr bwMode="auto">
          <a:xfrm>
            <a:off x="275897" y="3234558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kW, kvar</a:t>
            </a:r>
          </a:p>
        </p:txBody>
      </p:sp>
      <p:sp>
        <p:nvSpPr>
          <p:cNvPr id="210966" name="AutoShape 22"/>
          <p:cNvSpPr>
            <a:spLocks noChangeArrowheads="1"/>
          </p:cNvSpPr>
          <p:nvPr/>
        </p:nvSpPr>
        <p:spPr bwMode="auto">
          <a:xfrm>
            <a:off x="5381297" y="4148958"/>
            <a:ext cx="1600200" cy="990600"/>
          </a:xfrm>
          <a:prstGeom prst="flowChartMagneticDisk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5457497" y="4453758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kWh STORED</a:t>
            </a:r>
          </a:p>
        </p:txBody>
      </p:sp>
      <p:sp>
        <p:nvSpPr>
          <p:cNvPr id="210968" name="Line 24"/>
          <p:cNvSpPr>
            <a:spLocks noChangeShapeType="1"/>
          </p:cNvSpPr>
          <p:nvPr/>
        </p:nvSpPr>
        <p:spPr bwMode="auto">
          <a:xfrm rot="5400000">
            <a:off x="5876597" y="3958458"/>
            <a:ext cx="685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69" name="Text Box 25"/>
          <p:cNvSpPr txBox="1">
            <a:spLocks noChangeArrowheads="1"/>
          </p:cNvSpPr>
          <p:nvPr/>
        </p:nvSpPr>
        <p:spPr bwMode="auto">
          <a:xfrm>
            <a:off x="7362497" y="2929758"/>
            <a:ext cx="1600200" cy="230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Other Key Properties</a:t>
            </a:r>
          </a:p>
          <a:p>
            <a:pPr algn="l"/>
            <a:r>
              <a:rPr lang="en-US" altLang="en-US"/>
              <a:t>% Reserve</a:t>
            </a:r>
            <a:br>
              <a:rPr lang="en-US" altLang="en-US"/>
            </a:br>
            <a:r>
              <a:rPr lang="en-US" altLang="en-US"/>
              <a:t>kWhRated</a:t>
            </a:r>
            <a:br>
              <a:rPr lang="en-US" altLang="en-US"/>
            </a:br>
            <a:r>
              <a:rPr lang="en-US" altLang="en-US"/>
              <a:t>kWhStored</a:t>
            </a:r>
            <a:br>
              <a:rPr lang="en-US" altLang="en-US"/>
            </a:br>
            <a:r>
              <a:rPr lang="en-US" altLang="en-US"/>
              <a:t>%Stored</a:t>
            </a:r>
            <a:br>
              <a:rPr lang="en-US" altLang="en-US"/>
            </a:br>
            <a:r>
              <a:rPr lang="en-US" altLang="en-US"/>
              <a:t>kWRated</a:t>
            </a:r>
          </a:p>
          <a:p>
            <a:pPr algn="l"/>
            <a:r>
              <a:rPr lang="en-US" altLang="en-US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214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Library Files  (Partial)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" y="1058863"/>
            <a:ext cx="2647950" cy="4886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7364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AutoShape 2"/>
          <p:cNvSpPr>
            <a:spLocks noChangeArrowheads="1"/>
          </p:cNvSpPr>
          <p:nvPr/>
        </p:nvSpPr>
        <p:spPr bwMode="auto">
          <a:xfrm>
            <a:off x="3859924" y="4357687"/>
            <a:ext cx="457200" cy="1219200"/>
          </a:xfrm>
          <a:prstGeom prst="lightningBol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71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StorageController Element in OpenDSS</a:t>
            </a:r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1192924" y="2300287"/>
            <a:ext cx="32004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Discharge Mode</a:t>
            </a:r>
            <a:br>
              <a:rPr lang="en-US" altLang="en-US" sz="1800"/>
            </a:br>
            <a:r>
              <a:rPr lang="en-US" altLang="en-US" sz="1800"/>
              <a:t>Charge Mode</a:t>
            </a:r>
            <a:br>
              <a:rPr lang="en-US" altLang="en-US" sz="1800"/>
            </a:br>
            <a:r>
              <a:rPr lang="en-US" altLang="en-US" sz="1800"/>
              <a:t>kW Target</a:t>
            </a:r>
            <a:br>
              <a:rPr lang="en-US" altLang="en-US" sz="1800"/>
            </a:br>
            <a:r>
              <a:rPr lang="en-US" altLang="en-US" sz="1800"/>
              <a:t>Discharge Time</a:t>
            </a:r>
            <a:br>
              <a:rPr lang="en-US" altLang="en-US" sz="1800"/>
            </a:br>
            <a:r>
              <a:rPr lang="en-US" altLang="en-US" sz="1800"/>
              <a:t>Total Fleet kW Capacity</a:t>
            </a:r>
            <a:br>
              <a:rPr lang="en-US" altLang="en-US" sz="1800"/>
            </a:br>
            <a:r>
              <a:rPr lang="en-US" altLang="en-US" sz="1800"/>
              <a:t>Total Fleet kWh</a:t>
            </a:r>
          </a:p>
          <a:p>
            <a:r>
              <a:rPr lang="en-US" altLang="en-US" sz="1800"/>
              <a:t> et. al.</a:t>
            </a:r>
          </a:p>
        </p:txBody>
      </p:sp>
      <p:sp>
        <p:nvSpPr>
          <p:cNvPr id="211973" name="Oval 5"/>
          <p:cNvSpPr>
            <a:spLocks noChangeArrowheads="1"/>
          </p:cNvSpPr>
          <p:nvPr/>
        </p:nvSpPr>
        <p:spPr bwMode="auto">
          <a:xfrm>
            <a:off x="1269124" y="5348287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74" name="Oval 6"/>
          <p:cNvSpPr>
            <a:spLocks noChangeArrowheads="1"/>
          </p:cNvSpPr>
          <p:nvPr/>
        </p:nvSpPr>
        <p:spPr bwMode="auto">
          <a:xfrm>
            <a:off x="1573924" y="5348287"/>
            <a:ext cx="6858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75" name="Line 7"/>
          <p:cNvSpPr>
            <a:spLocks noChangeShapeType="1"/>
          </p:cNvSpPr>
          <p:nvPr/>
        </p:nvSpPr>
        <p:spPr bwMode="auto">
          <a:xfrm flipH="1">
            <a:off x="659524" y="572928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976" name="Line 8"/>
          <p:cNvSpPr>
            <a:spLocks noChangeShapeType="1"/>
          </p:cNvSpPr>
          <p:nvPr/>
        </p:nvSpPr>
        <p:spPr bwMode="auto">
          <a:xfrm>
            <a:off x="2259724" y="5729287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1977" name="Group 9"/>
          <p:cNvGrpSpPr>
            <a:grpSpLocks/>
          </p:cNvGrpSpPr>
          <p:nvPr/>
        </p:nvGrpSpPr>
        <p:grpSpPr bwMode="auto">
          <a:xfrm>
            <a:off x="2945524" y="5729287"/>
            <a:ext cx="304800" cy="457200"/>
            <a:chOff x="2112" y="3504"/>
            <a:chExt cx="192" cy="288"/>
          </a:xfrm>
        </p:grpSpPr>
        <p:sp>
          <p:nvSpPr>
            <p:cNvPr id="212018" name="Line 10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9" name="Rectangle 11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78" name="Group 12"/>
          <p:cNvGrpSpPr>
            <a:grpSpLocks/>
          </p:cNvGrpSpPr>
          <p:nvPr/>
        </p:nvGrpSpPr>
        <p:grpSpPr bwMode="auto">
          <a:xfrm>
            <a:off x="3402724" y="5729287"/>
            <a:ext cx="304800" cy="457200"/>
            <a:chOff x="2112" y="3504"/>
            <a:chExt cx="192" cy="288"/>
          </a:xfrm>
        </p:grpSpPr>
        <p:sp>
          <p:nvSpPr>
            <p:cNvPr id="212016" name="Line 13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7" name="Rectangle 14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79" name="Group 15"/>
          <p:cNvGrpSpPr>
            <a:grpSpLocks/>
          </p:cNvGrpSpPr>
          <p:nvPr/>
        </p:nvGrpSpPr>
        <p:grpSpPr bwMode="auto">
          <a:xfrm>
            <a:off x="3859924" y="5729287"/>
            <a:ext cx="304800" cy="457200"/>
            <a:chOff x="2112" y="3504"/>
            <a:chExt cx="192" cy="288"/>
          </a:xfrm>
        </p:grpSpPr>
        <p:sp>
          <p:nvSpPr>
            <p:cNvPr id="212014" name="Line 16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5" name="Rectangle 17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0" name="Group 18"/>
          <p:cNvGrpSpPr>
            <a:grpSpLocks/>
          </p:cNvGrpSpPr>
          <p:nvPr/>
        </p:nvGrpSpPr>
        <p:grpSpPr bwMode="auto">
          <a:xfrm>
            <a:off x="4317124" y="5729287"/>
            <a:ext cx="304800" cy="457200"/>
            <a:chOff x="2112" y="3504"/>
            <a:chExt cx="192" cy="288"/>
          </a:xfrm>
        </p:grpSpPr>
        <p:sp>
          <p:nvSpPr>
            <p:cNvPr id="212012" name="Line 19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3" name="Rectangle 20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1" name="Group 21"/>
          <p:cNvGrpSpPr>
            <a:grpSpLocks/>
          </p:cNvGrpSpPr>
          <p:nvPr/>
        </p:nvGrpSpPr>
        <p:grpSpPr bwMode="auto">
          <a:xfrm>
            <a:off x="4774324" y="5729287"/>
            <a:ext cx="304800" cy="457200"/>
            <a:chOff x="2112" y="3504"/>
            <a:chExt cx="192" cy="288"/>
          </a:xfrm>
        </p:grpSpPr>
        <p:sp>
          <p:nvSpPr>
            <p:cNvPr id="212010" name="Line 22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11" name="Rectangle 23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2" name="Group 24"/>
          <p:cNvGrpSpPr>
            <a:grpSpLocks/>
          </p:cNvGrpSpPr>
          <p:nvPr/>
        </p:nvGrpSpPr>
        <p:grpSpPr bwMode="auto">
          <a:xfrm>
            <a:off x="5231524" y="5729287"/>
            <a:ext cx="304800" cy="457200"/>
            <a:chOff x="2112" y="3504"/>
            <a:chExt cx="192" cy="288"/>
          </a:xfrm>
        </p:grpSpPr>
        <p:sp>
          <p:nvSpPr>
            <p:cNvPr id="212008" name="Line 25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9" name="Rectangle 26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3" name="Group 27"/>
          <p:cNvGrpSpPr>
            <a:grpSpLocks/>
          </p:cNvGrpSpPr>
          <p:nvPr/>
        </p:nvGrpSpPr>
        <p:grpSpPr bwMode="auto">
          <a:xfrm>
            <a:off x="5688724" y="5729287"/>
            <a:ext cx="304800" cy="457200"/>
            <a:chOff x="2112" y="3504"/>
            <a:chExt cx="192" cy="288"/>
          </a:xfrm>
        </p:grpSpPr>
        <p:sp>
          <p:nvSpPr>
            <p:cNvPr id="212006" name="Line 28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7" name="Rectangle 29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4" name="Group 30"/>
          <p:cNvGrpSpPr>
            <a:grpSpLocks/>
          </p:cNvGrpSpPr>
          <p:nvPr/>
        </p:nvGrpSpPr>
        <p:grpSpPr bwMode="auto">
          <a:xfrm>
            <a:off x="6145924" y="5729287"/>
            <a:ext cx="304800" cy="457200"/>
            <a:chOff x="2112" y="3504"/>
            <a:chExt cx="192" cy="288"/>
          </a:xfrm>
        </p:grpSpPr>
        <p:sp>
          <p:nvSpPr>
            <p:cNvPr id="212004" name="Line 31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5" name="Rectangle 32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5" name="Group 33"/>
          <p:cNvGrpSpPr>
            <a:grpSpLocks/>
          </p:cNvGrpSpPr>
          <p:nvPr/>
        </p:nvGrpSpPr>
        <p:grpSpPr bwMode="auto">
          <a:xfrm>
            <a:off x="6603124" y="5729287"/>
            <a:ext cx="304800" cy="457200"/>
            <a:chOff x="2112" y="3504"/>
            <a:chExt cx="192" cy="288"/>
          </a:xfrm>
        </p:grpSpPr>
        <p:sp>
          <p:nvSpPr>
            <p:cNvPr id="212002" name="Line 34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3" name="Rectangle 35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6" name="Group 36"/>
          <p:cNvGrpSpPr>
            <a:grpSpLocks/>
          </p:cNvGrpSpPr>
          <p:nvPr/>
        </p:nvGrpSpPr>
        <p:grpSpPr bwMode="auto">
          <a:xfrm>
            <a:off x="7136524" y="5729287"/>
            <a:ext cx="304800" cy="457200"/>
            <a:chOff x="2112" y="3504"/>
            <a:chExt cx="192" cy="288"/>
          </a:xfrm>
        </p:grpSpPr>
        <p:sp>
          <p:nvSpPr>
            <p:cNvPr id="212000" name="Line 37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001" name="Rectangle 38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11987" name="Group 39"/>
          <p:cNvGrpSpPr>
            <a:grpSpLocks/>
          </p:cNvGrpSpPr>
          <p:nvPr/>
        </p:nvGrpSpPr>
        <p:grpSpPr bwMode="auto">
          <a:xfrm>
            <a:off x="7593724" y="5729287"/>
            <a:ext cx="304800" cy="457200"/>
            <a:chOff x="2112" y="3504"/>
            <a:chExt cx="192" cy="288"/>
          </a:xfrm>
        </p:grpSpPr>
        <p:sp>
          <p:nvSpPr>
            <p:cNvPr id="211998" name="Line 40"/>
            <p:cNvSpPr>
              <a:spLocks noChangeShapeType="1"/>
            </p:cNvSpPr>
            <p:nvPr/>
          </p:nvSpPr>
          <p:spPr bwMode="auto">
            <a:xfrm>
              <a:off x="2208" y="35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999" name="Rectangle 41"/>
            <p:cNvSpPr>
              <a:spLocks noChangeArrowheads="1"/>
            </p:cNvSpPr>
            <p:nvPr/>
          </p:nvSpPr>
          <p:spPr bwMode="auto">
            <a:xfrm>
              <a:off x="2112" y="3648"/>
              <a:ext cx="192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11988" name="Text Box 42"/>
          <p:cNvSpPr txBox="1">
            <a:spLocks noChangeArrowheads="1"/>
          </p:cNvSpPr>
          <p:nvPr/>
        </p:nvSpPr>
        <p:spPr bwMode="auto">
          <a:xfrm>
            <a:off x="3707524" y="6491287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Storage “Fleet”</a:t>
            </a:r>
          </a:p>
        </p:txBody>
      </p:sp>
      <p:sp>
        <p:nvSpPr>
          <p:cNvPr id="211989" name="Text Box 43"/>
          <p:cNvSpPr txBox="1">
            <a:spLocks noChangeArrowheads="1"/>
          </p:cNvSpPr>
          <p:nvPr/>
        </p:nvSpPr>
        <p:spPr bwMode="auto">
          <a:xfrm>
            <a:off x="888124" y="6338887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Substation</a:t>
            </a:r>
          </a:p>
        </p:txBody>
      </p:sp>
      <p:sp>
        <p:nvSpPr>
          <p:cNvPr id="211990" name="Line 44"/>
          <p:cNvSpPr>
            <a:spLocks noChangeShapeType="1"/>
          </p:cNvSpPr>
          <p:nvPr/>
        </p:nvSpPr>
        <p:spPr bwMode="auto">
          <a:xfrm>
            <a:off x="2716924" y="4586287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991" name="Text Box 45"/>
          <p:cNvSpPr txBox="1">
            <a:spLocks noChangeArrowheads="1"/>
          </p:cNvSpPr>
          <p:nvPr/>
        </p:nvSpPr>
        <p:spPr bwMode="auto">
          <a:xfrm>
            <a:off x="2107324" y="5043487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V, I</a:t>
            </a:r>
          </a:p>
        </p:txBody>
      </p:sp>
      <p:sp>
        <p:nvSpPr>
          <p:cNvPr id="211992" name="Oval 46"/>
          <p:cNvSpPr>
            <a:spLocks noChangeArrowheads="1"/>
          </p:cNvSpPr>
          <p:nvPr/>
        </p:nvSpPr>
        <p:spPr bwMode="auto">
          <a:xfrm>
            <a:off x="2488324" y="5500687"/>
            <a:ext cx="5867400" cy="990600"/>
          </a:xfrm>
          <a:prstGeom prst="ellips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93" name="Text Box 47"/>
          <p:cNvSpPr txBox="1">
            <a:spLocks noChangeArrowheads="1"/>
          </p:cNvSpPr>
          <p:nvPr/>
        </p:nvSpPr>
        <p:spPr bwMode="auto">
          <a:xfrm>
            <a:off x="4393324" y="4814887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Comm Link</a:t>
            </a:r>
          </a:p>
        </p:txBody>
      </p:sp>
      <p:sp>
        <p:nvSpPr>
          <p:cNvPr id="211994" name="Text Box 48"/>
          <p:cNvSpPr txBox="1">
            <a:spLocks noChangeArrowheads="1"/>
          </p:cNvSpPr>
          <p:nvPr/>
        </p:nvSpPr>
        <p:spPr bwMode="auto">
          <a:xfrm>
            <a:off x="5383924" y="1995487"/>
            <a:ext cx="2895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/>
              <a:t>Time + Discharge rate</a:t>
            </a:r>
            <a:br>
              <a:rPr lang="en-US" altLang="en-US" sz="1800"/>
            </a:br>
            <a:r>
              <a:rPr lang="en-US" altLang="en-US" sz="1800"/>
              <a:t>Peak Shaving</a:t>
            </a:r>
            <a:br>
              <a:rPr lang="en-US" altLang="en-US" sz="1800"/>
            </a:br>
            <a:r>
              <a:rPr lang="en-US" altLang="en-US" sz="1800"/>
              <a:t>Load Following</a:t>
            </a:r>
            <a:br>
              <a:rPr lang="en-US" altLang="en-US" sz="1800"/>
            </a:br>
            <a:r>
              <a:rPr lang="en-US" altLang="en-US" sz="1800"/>
              <a:t>Loadshape</a:t>
            </a:r>
          </a:p>
        </p:txBody>
      </p:sp>
      <p:sp>
        <p:nvSpPr>
          <p:cNvPr id="211995" name="AutoShape 49"/>
          <p:cNvSpPr>
            <a:spLocks/>
          </p:cNvSpPr>
          <p:nvPr/>
        </p:nvSpPr>
        <p:spPr bwMode="auto">
          <a:xfrm>
            <a:off x="4926724" y="1995487"/>
            <a:ext cx="533400" cy="1219200"/>
          </a:xfrm>
          <a:prstGeom prst="leftBrace">
            <a:avLst>
              <a:gd name="adj1" fmla="val 1904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1996" name="Line 50"/>
          <p:cNvSpPr>
            <a:spLocks noChangeShapeType="1"/>
          </p:cNvSpPr>
          <p:nvPr/>
        </p:nvSpPr>
        <p:spPr bwMode="auto">
          <a:xfrm flipH="1">
            <a:off x="3707524" y="2605087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997" name="Line 51"/>
          <p:cNvSpPr>
            <a:spLocks noChangeShapeType="1"/>
          </p:cNvSpPr>
          <p:nvPr/>
        </p:nvSpPr>
        <p:spPr bwMode="auto">
          <a:xfrm flipV="1">
            <a:off x="2640724" y="4891087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5834" y="2246531"/>
            <a:ext cx="6432331" cy="439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1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Simple Peak Shave Example</a:t>
            </a:r>
            <a:br>
              <a:rPr lang="en-US" sz="3600" dirty="0" smtClean="0"/>
            </a:br>
            <a:r>
              <a:rPr lang="en-US" sz="3600" dirty="0" smtClean="0"/>
              <a:t>with 3-Hour Storage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2924503"/>
            <a:ext cx="2133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EPRI </a:t>
            </a:r>
          </a:p>
          <a:p>
            <a:r>
              <a:rPr lang="en-US" sz="1200" dirty="0" smtClean="0"/>
              <a:t>Smart Grid Demo - AEP </a:t>
            </a:r>
          </a:p>
          <a:p>
            <a:r>
              <a:rPr lang="en-US" sz="1200" dirty="0" smtClean="0"/>
              <a:t>Community Energy Storage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158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on Peak Shaving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C7085F-A741-48DB-A9ED-0DAD3944AAF1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2901" y="1876096"/>
            <a:ext cx="6881368" cy="470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620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Storage to Extend Solar PV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  <p:pic>
        <p:nvPicPr>
          <p:cNvPr id="307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7820" y="2063751"/>
            <a:ext cx="704920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87821" y="617855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EPRI, 2012, </a:t>
            </a:r>
            <a:r>
              <a:rPr lang="en-US" sz="1200" i="1" dirty="0" smtClean="0"/>
              <a:t>Analysis of Distribution System Effects of Energy Storage Through Simulation and Modeling</a:t>
            </a:r>
            <a:r>
              <a:rPr lang="en-US" sz="1200" dirty="0" smtClean="0"/>
              <a:t>, Palo Alto, CA, US. 1024285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45154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Storage for Smoothing PV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4E3F67-2221-4A6C-A554-369E8559BBD5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pic>
        <p:nvPicPr>
          <p:cNvPr id="4098" name="Picture 10" descr="PV+ES_RR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12428"/>
            <a:ext cx="5181600" cy="443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37866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with Controller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Clear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</a:t>
            </a:r>
            <a:r>
              <a:rPr lang="en-US" sz="1400" b="1" dirty="0" err="1"/>
              <a:t>Circuit.TestStorage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~ </a:t>
            </a:r>
            <a:r>
              <a:rPr lang="en-US" sz="1400" b="1" dirty="0" err="1"/>
              <a:t>BasekV</a:t>
            </a:r>
            <a:r>
              <a:rPr lang="en-US" sz="1400" b="1" dirty="0"/>
              <a:t>=12.47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Line.Line1  Bus1=</a:t>
            </a:r>
            <a:r>
              <a:rPr lang="en-US" sz="1400" b="1" dirty="0" err="1"/>
              <a:t>Sourcebus</a:t>
            </a:r>
            <a:r>
              <a:rPr lang="en-US" sz="1400" b="1" dirty="0"/>
              <a:t>  </a:t>
            </a:r>
            <a:r>
              <a:rPr lang="en-US" sz="1400" b="1" dirty="0" err="1"/>
              <a:t>LoadBus</a:t>
            </a:r>
            <a:r>
              <a:rPr lang="en-US" sz="1400" b="1" dirty="0"/>
              <a:t>   ! default line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</a:t>
            </a:r>
            <a:r>
              <a:rPr lang="en-US" sz="1400" b="1" dirty="0" err="1"/>
              <a:t>Loadshape.DailyShape</a:t>
            </a:r>
            <a:r>
              <a:rPr lang="en-US" sz="1400" b="1" dirty="0"/>
              <a:t>  </a:t>
            </a:r>
            <a:r>
              <a:rPr lang="en-US" sz="1400" b="1" dirty="0" err="1"/>
              <a:t>npts</a:t>
            </a:r>
            <a:r>
              <a:rPr lang="en-US" sz="1400" b="1" dirty="0"/>
              <a:t>=96  </a:t>
            </a:r>
            <a:r>
              <a:rPr lang="en-US" sz="1400" b="1" dirty="0" err="1"/>
              <a:t>minterval</a:t>
            </a:r>
            <a:r>
              <a:rPr lang="en-US" sz="1400" b="1" dirty="0"/>
              <a:t>=15 </a:t>
            </a:r>
            <a:r>
              <a:rPr lang="en-US" sz="1400" b="1" dirty="0" err="1"/>
              <a:t>mult</a:t>
            </a:r>
            <a:r>
              <a:rPr lang="en-US" sz="1400" b="1" dirty="0"/>
              <a:t>=[file=storagetestshape.csv]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New </a:t>
            </a:r>
            <a:r>
              <a:rPr lang="en-US" sz="1400" b="1" dirty="0" err="1">
                <a:solidFill>
                  <a:srgbClr val="FF0000"/>
                </a:solidFill>
              </a:rPr>
              <a:t>Storage.Battery</a:t>
            </a:r>
            <a:r>
              <a:rPr lang="en-US" sz="1400" b="1" dirty="0">
                <a:solidFill>
                  <a:srgbClr val="FF0000"/>
                </a:solidFill>
              </a:rPr>
              <a:t> phases=3 Bus1=</a:t>
            </a:r>
            <a:r>
              <a:rPr lang="en-US" sz="1400" b="1" dirty="0" err="1">
                <a:solidFill>
                  <a:srgbClr val="FF0000"/>
                </a:solidFill>
              </a:rPr>
              <a:t>loadbus</a:t>
            </a:r>
            <a:r>
              <a:rPr lang="en-US" sz="1400" b="1" dirty="0">
                <a:solidFill>
                  <a:srgbClr val="FF0000"/>
                </a:solidFill>
              </a:rPr>
              <a:t> kV=12.47  kW=250  </a:t>
            </a:r>
            <a:r>
              <a:rPr lang="en-US" sz="1400" b="1" dirty="0" err="1">
                <a:solidFill>
                  <a:srgbClr val="FF0000"/>
                </a:solidFill>
              </a:rPr>
              <a:t>kWrated</a:t>
            </a:r>
            <a:r>
              <a:rPr lang="en-US" sz="1400" b="1" dirty="0">
                <a:solidFill>
                  <a:srgbClr val="FF0000"/>
                </a:solidFill>
              </a:rPr>
              <a:t>=250  </a:t>
            </a:r>
            <a:r>
              <a:rPr lang="en-US" sz="1400" b="1" dirty="0" err="1">
                <a:solidFill>
                  <a:srgbClr val="FF0000"/>
                </a:solidFill>
              </a:rPr>
              <a:t>kWhrated</a:t>
            </a:r>
            <a:r>
              <a:rPr lang="en-US" sz="1400" b="1" dirty="0">
                <a:solidFill>
                  <a:srgbClr val="FF0000"/>
                </a:solidFill>
              </a:rPr>
              <a:t>=1000 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</a:rPr>
              <a:t>~ </a:t>
            </a:r>
            <a:r>
              <a:rPr lang="en-US" sz="1400" b="1" dirty="0" err="1">
                <a:solidFill>
                  <a:srgbClr val="FF0000"/>
                </a:solidFill>
              </a:rPr>
              <a:t>dispmode</a:t>
            </a:r>
            <a:r>
              <a:rPr lang="en-US" sz="1400" b="1" dirty="0">
                <a:solidFill>
                  <a:srgbClr val="FF0000"/>
                </a:solidFill>
              </a:rPr>
              <a:t>=follow  daily=</a:t>
            </a:r>
            <a:r>
              <a:rPr lang="en-US" sz="1400" b="1" dirty="0" err="1">
                <a:solidFill>
                  <a:srgbClr val="FF0000"/>
                </a:solidFill>
              </a:rPr>
              <a:t>dailyshape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b="1" dirty="0"/>
              <a:t>set </a:t>
            </a:r>
            <a:r>
              <a:rPr lang="en-US" sz="1400" b="1" dirty="0" err="1"/>
              <a:t>voltagebase</a:t>
            </a:r>
            <a:r>
              <a:rPr lang="en-US" sz="1400" b="1" dirty="0"/>
              <a:t>=[12.47]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 err="1"/>
              <a:t>calcv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</a:t>
            </a:r>
            <a:r>
              <a:rPr lang="en-US" sz="1400" b="1" dirty="0" err="1"/>
              <a:t>monitor.PQ</a:t>
            </a:r>
            <a:r>
              <a:rPr lang="en-US" sz="1400" b="1" dirty="0"/>
              <a:t> </a:t>
            </a:r>
            <a:r>
              <a:rPr lang="en-US" sz="1400" b="1" dirty="0" err="1"/>
              <a:t>storage.battery</a:t>
            </a:r>
            <a:r>
              <a:rPr lang="en-US" sz="1400" b="1" dirty="0"/>
              <a:t> 1 </a:t>
            </a:r>
            <a:r>
              <a:rPr lang="en-US" sz="1400" b="1" dirty="0" err="1"/>
              <a:t>ppolar</a:t>
            </a:r>
            <a:r>
              <a:rPr lang="en-US" sz="1400" b="1" dirty="0"/>
              <a:t>=no mode=1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new </a:t>
            </a:r>
            <a:r>
              <a:rPr lang="en-US" sz="1400" b="1" dirty="0" err="1"/>
              <a:t>monitor.Vars</a:t>
            </a:r>
            <a:r>
              <a:rPr lang="en-US" sz="1400" b="1" dirty="0"/>
              <a:t> </a:t>
            </a:r>
            <a:r>
              <a:rPr lang="en-US" sz="1400" b="1" dirty="0" err="1"/>
              <a:t>storage.battery</a:t>
            </a:r>
            <a:r>
              <a:rPr lang="en-US" sz="1400" b="1" dirty="0"/>
              <a:t> 1 mode=3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solve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solve mode=daily step=15m number=(2 96 *)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show mon PQ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show mon </a:t>
            </a:r>
            <a:r>
              <a:rPr lang="en-US" sz="1400" b="1" dirty="0" err="1"/>
              <a:t>vars</a:t>
            </a:r>
            <a:endParaRPr lang="en-US" sz="1400" dirty="0"/>
          </a:p>
          <a:p>
            <a:pPr marL="0" indent="0">
              <a:buNone/>
              <a:tabLst>
                <a:tab pos="1423988" algn="l"/>
              </a:tabLs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42825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Loadshape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2" y="1397000"/>
            <a:ext cx="6683375" cy="44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64737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…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4"/>
          <a:stretch>
            <a:fillRect/>
          </a:stretch>
        </p:blipFill>
        <p:spPr bwMode="auto">
          <a:xfrm>
            <a:off x="1947864" y="914083"/>
            <a:ext cx="5532436" cy="511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74540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with </a:t>
            </a:r>
            <a:r>
              <a:rPr lang="en-US" dirty="0" err="1" smtClean="0"/>
              <a:t>DynaDLL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  <a:tabLst>
                <a:tab pos="1423988" algn="l"/>
              </a:tabLst>
            </a:pPr>
            <a:r>
              <a:rPr lang="en-US" dirty="0" smtClean="0"/>
              <a:t>clear</a:t>
            </a: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 smtClean="0"/>
              <a:t>New </a:t>
            </a:r>
            <a:r>
              <a:rPr lang="en-US" dirty="0" err="1"/>
              <a:t>Circuit.SimpleStore</a:t>
            </a:r>
            <a:r>
              <a:rPr lang="en-US" dirty="0"/>
              <a:t>     ! Creates voltage source  (</a:t>
            </a:r>
            <a:r>
              <a:rPr lang="en-US" dirty="0" err="1"/>
              <a:t>Vsource.Source</a:t>
            </a:r>
            <a:r>
              <a:rPr lang="en-US" dirty="0"/>
              <a:t>)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Edit </a:t>
            </a:r>
            <a:r>
              <a:rPr lang="en-US" dirty="0" err="1"/>
              <a:t>Vsource.Source</a:t>
            </a:r>
            <a:r>
              <a:rPr lang="en-US" dirty="0"/>
              <a:t> </a:t>
            </a:r>
            <a:r>
              <a:rPr lang="en-US" dirty="0" err="1"/>
              <a:t>BasekV</a:t>
            </a:r>
            <a:r>
              <a:rPr lang="en-US" dirty="0"/>
              <a:t>=115 pu=1.02  ISC3=30000  ISC1=25000  !Define source V and Z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New Transformer.TR1 XHL=10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Buses=[</a:t>
            </a:r>
            <a:r>
              <a:rPr lang="en-US" dirty="0" err="1"/>
              <a:t>SourceBus</a:t>
            </a:r>
            <a:r>
              <a:rPr lang="en-US" dirty="0"/>
              <a:t>, </a:t>
            </a:r>
            <a:r>
              <a:rPr lang="en-US" dirty="0" err="1"/>
              <a:t>Sub_Bus</a:t>
            </a:r>
            <a:r>
              <a:rPr lang="en-US" dirty="0"/>
              <a:t>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Conns=[Delta Wye]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kVs</a:t>
            </a:r>
            <a:r>
              <a:rPr lang="en-US" dirty="0"/>
              <a:t>= [115 12.47]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kVAs</a:t>
            </a:r>
            <a:r>
              <a:rPr lang="en-US" dirty="0"/>
              <a:t>=[200000 200000]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 smtClean="0"/>
              <a:t>New </a:t>
            </a:r>
            <a:r>
              <a:rPr lang="en-US" dirty="0"/>
              <a:t>Linecode.336ACSR R1=0.058 X1=.1206 R0=.1784 X0=.4047 C1=3.4 C0=1.6 Units=</a:t>
            </a:r>
            <a:r>
              <a:rPr lang="en-US" dirty="0" err="1"/>
              <a:t>kft</a:t>
            </a: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 smtClean="0"/>
              <a:t>New </a:t>
            </a:r>
            <a:r>
              <a:rPr lang="en-US" dirty="0"/>
              <a:t>Line.LINE1 Bus1=</a:t>
            </a:r>
            <a:r>
              <a:rPr lang="en-US" dirty="0" err="1"/>
              <a:t>Sub_Bus</a:t>
            </a:r>
            <a:r>
              <a:rPr lang="en-US" dirty="0"/>
              <a:t> Bus2=</a:t>
            </a:r>
            <a:r>
              <a:rPr lang="en-US" dirty="0" err="1"/>
              <a:t>LoadBus</a:t>
            </a:r>
            <a:r>
              <a:rPr lang="en-US" dirty="0"/>
              <a:t> </a:t>
            </a:r>
            <a:r>
              <a:rPr lang="en-US" dirty="0" err="1"/>
              <a:t>Linecode</a:t>
            </a:r>
            <a:r>
              <a:rPr lang="en-US" dirty="0"/>
              <a:t>=336ACSR Length=0.011 Units=</a:t>
            </a:r>
            <a:r>
              <a:rPr lang="en-US" dirty="0" err="1"/>
              <a:t>Mi</a:t>
            </a:r>
            <a:r>
              <a:rPr lang="en-US" dirty="0"/>
              <a:t> 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New </a:t>
            </a:r>
            <a:r>
              <a:rPr lang="en-US" dirty="0" err="1"/>
              <a:t>Transformer.MVLV</a:t>
            </a:r>
            <a:r>
              <a:rPr lang="en-US" dirty="0"/>
              <a:t>  XHL = 5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Buses=[</a:t>
            </a:r>
            <a:r>
              <a:rPr lang="en-US" dirty="0" err="1"/>
              <a:t>LoadBus</a:t>
            </a:r>
            <a:r>
              <a:rPr lang="en-US" dirty="0"/>
              <a:t> </a:t>
            </a:r>
            <a:r>
              <a:rPr lang="en-US" dirty="0" err="1"/>
              <a:t>LVBus</a:t>
            </a:r>
            <a:r>
              <a:rPr lang="en-US" dirty="0"/>
              <a:t>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Conns=[Delta Wye]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kVs</a:t>
            </a:r>
            <a:r>
              <a:rPr lang="en-US" dirty="0"/>
              <a:t>= [12.47  .400]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kVAs</a:t>
            </a:r>
            <a:r>
              <a:rPr lang="en-US" dirty="0"/>
              <a:t>=[300 300]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New Storage.Store1 phases=3 Bus1=</a:t>
            </a:r>
            <a:r>
              <a:rPr lang="en-US" dirty="0" err="1"/>
              <a:t>LVBus</a:t>
            </a:r>
            <a:r>
              <a:rPr lang="en-US" dirty="0"/>
              <a:t> kV=0.400 conn=Delta kVA=60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kWrated</a:t>
            </a:r>
            <a:r>
              <a:rPr lang="en-US" dirty="0"/>
              <a:t>=60 </a:t>
            </a:r>
            <a:r>
              <a:rPr lang="en-US" dirty="0" err="1"/>
              <a:t>kWHrated</a:t>
            </a:r>
            <a:r>
              <a:rPr lang="en-US" dirty="0"/>
              <a:t>=   0.20833  %reserve=50    // 750 kW-s (kJ)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state=discharge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kW=50  PF=1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DynaDLL</a:t>
            </a:r>
            <a:r>
              <a:rPr lang="en-US" dirty="0"/>
              <a:t>="C:\Users\prdu001\OpenDSS\Source\DESS1\Dess1.DLL"   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!  ~ </a:t>
            </a:r>
            <a:r>
              <a:rPr lang="en-US" dirty="0" err="1"/>
              <a:t>DynaData</a:t>
            </a:r>
            <a:r>
              <a:rPr lang="en-US" dirty="0"/>
              <a:t>=(help)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~ </a:t>
            </a:r>
            <a:r>
              <a:rPr lang="en-US" dirty="0" err="1"/>
              <a:t>DynaData</a:t>
            </a:r>
            <a:r>
              <a:rPr lang="en-US" dirty="0"/>
              <a:t>=(file=</a:t>
            </a:r>
            <a:r>
              <a:rPr lang="en-US" dirty="0" err="1"/>
              <a:t>DESSModel_Test.TxT</a:t>
            </a:r>
            <a:r>
              <a:rPr lang="en-US" dirty="0"/>
              <a:t>)</a:t>
            </a:r>
          </a:p>
          <a:p>
            <a:pPr marL="0" indent="0">
              <a:buNone/>
              <a:tabLst>
                <a:tab pos="1423988" algn="l"/>
              </a:tabLst>
            </a:pPr>
            <a:endParaRPr lang="en-US" dirty="0"/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// New Load.LOAD1 Bus1=</a:t>
            </a:r>
            <a:r>
              <a:rPr lang="en-US" dirty="0" err="1"/>
              <a:t>LoadBus</a:t>
            </a:r>
            <a:r>
              <a:rPr lang="en-US" dirty="0"/>
              <a:t> kV=12.47 kW=1000 PF=.95 model=4 </a:t>
            </a:r>
            <a:r>
              <a:rPr lang="en-US" dirty="0" err="1"/>
              <a:t>cvrwatts</a:t>
            </a:r>
            <a:r>
              <a:rPr lang="en-US" dirty="0"/>
              <a:t>=1.2</a:t>
            </a:r>
          </a:p>
          <a:p>
            <a:pPr marL="0" indent="0">
              <a:buNone/>
              <a:tabLst>
                <a:tab pos="1423988" algn="l"/>
              </a:tabLst>
            </a:pPr>
            <a:r>
              <a:rPr lang="en-US" dirty="0"/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13450694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with Controller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new </a:t>
            </a:r>
            <a:r>
              <a:rPr lang="en-US" b="1" dirty="0" err="1"/>
              <a:t>Storage.battery</a:t>
            </a:r>
            <a:r>
              <a:rPr lang="en-US" b="1" dirty="0"/>
              <a:t> phases=3 bus1=</a:t>
            </a:r>
            <a:r>
              <a:rPr lang="en-US" b="1" dirty="0" err="1"/>
              <a:t>loadbus</a:t>
            </a:r>
            <a:r>
              <a:rPr lang="en-US" b="1" dirty="0"/>
              <a:t>  </a:t>
            </a:r>
            <a:r>
              <a:rPr lang="en-US" b="1" dirty="0" err="1"/>
              <a:t>kv</a:t>
            </a:r>
            <a:r>
              <a:rPr lang="en-US" b="1" dirty="0"/>
              <a:t>=12.47 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</a:t>
            </a:r>
            <a:r>
              <a:rPr lang="en-US" b="1" dirty="0" err="1"/>
              <a:t>kwrated</a:t>
            </a:r>
            <a:r>
              <a:rPr lang="en-US" b="1" dirty="0"/>
              <a:t>=250 </a:t>
            </a:r>
            <a:r>
              <a:rPr lang="en-US" b="1" dirty="0" err="1"/>
              <a:t>kwhrated</a:t>
            </a:r>
            <a:r>
              <a:rPr lang="en-US" b="1" dirty="0"/>
              <a:t>=1000 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new </a:t>
            </a:r>
            <a:r>
              <a:rPr lang="en-US" b="1" dirty="0" err="1"/>
              <a:t>StorageController.battery</a:t>
            </a:r>
            <a:r>
              <a:rPr lang="en-US" b="1" dirty="0"/>
              <a:t> element=line.Line1  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%Reserve=20.0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</a:t>
            </a:r>
            <a:r>
              <a:rPr lang="en-US" b="1" dirty="0" err="1"/>
              <a:t>ModeCharge</a:t>
            </a:r>
            <a:r>
              <a:rPr lang="en-US" b="1" dirty="0"/>
              <a:t>=</a:t>
            </a:r>
            <a:r>
              <a:rPr lang="en-US" b="1" dirty="0" err="1"/>
              <a:t>Loadshape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</a:t>
            </a:r>
            <a:r>
              <a:rPr lang="en-US" b="1" dirty="0" err="1"/>
              <a:t>ModeDischarge</a:t>
            </a:r>
            <a:r>
              <a:rPr lang="en-US" b="1" dirty="0"/>
              <a:t>=</a:t>
            </a:r>
            <a:r>
              <a:rPr lang="en-US" b="1" dirty="0" err="1"/>
              <a:t>Loadshape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Yearly=</a:t>
            </a:r>
            <a:r>
              <a:rPr lang="en-US" b="1" dirty="0" err="1"/>
              <a:t>ls_bat_cntrl</a:t>
            </a:r>
            <a:r>
              <a:rPr lang="en-US" b="1" dirty="0"/>
              <a:t> 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~ </a:t>
            </a:r>
            <a:r>
              <a:rPr lang="en-US" b="1" dirty="0" err="1"/>
              <a:t>EventLog</a:t>
            </a:r>
            <a:r>
              <a:rPr lang="en-US" b="1" dirty="0"/>
              <a:t>=Yes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93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Templates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244600"/>
            <a:ext cx="5800725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13" y="5402262"/>
            <a:ext cx="5695950" cy="552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Connector 19"/>
          <p:cNvCxnSpPr/>
          <p:nvPr/>
        </p:nvCxnSpPr>
        <p:spPr bwMode="auto">
          <a:xfrm>
            <a:off x="1100138" y="2800350"/>
            <a:ext cx="757237" cy="285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1857375" y="2828925"/>
            <a:ext cx="386557" cy="2971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2257425" y="5786438"/>
            <a:ext cx="344488" cy="14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70109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Example of Building a Custom Circuit Model from a Template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lvl="0"/>
            <a:r>
              <a:rPr lang="en-US" dirty="0"/>
              <a:t>Using </a:t>
            </a:r>
            <a:r>
              <a:rPr lang="en-US" dirty="0" err="1"/>
              <a:t>DGScreener</a:t>
            </a:r>
            <a:r>
              <a:rPr lang="en-US" dirty="0"/>
              <a:t> to Generate Custom </a:t>
            </a:r>
            <a:r>
              <a:rPr lang="en-US" dirty="0" err="1"/>
              <a:t>OpenDSS</a:t>
            </a:r>
            <a:r>
              <a:rPr lang="en-US" dirty="0"/>
              <a:t> Models </a:t>
            </a:r>
          </a:p>
        </p:txBody>
      </p:sp>
    </p:spTree>
    <p:extLst>
      <p:ext uri="{BB962C8B-B14F-4D97-AF65-F5344CB8AC3E}">
        <p14:creationId xmlns:p14="http://schemas.microsoft.com/office/powerpoint/2010/main" val="36106363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Misc. DG Screener </a:t>
            </a:r>
            <a:r>
              <a:rPr lang="en-US" dirty="0" smtClean="0"/>
              <a:t>Issues and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498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Direct-Connect Y-connected DG to avoid convergence issue</a:t>
            </a:r>
            <a:endParaRPr lang="en-US" dirty="0"/>
          </a:p>
        </p:txBody>
      </p:sp>
      <p:pic>
        <p:nvPicPr>
          <p:cNvPr id="1026" name="Picture 2" descr="Generator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100138"/>
            <a:ext cx="5027301" cy="323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74320" y="4332130"/>
            <a:ext cx="8595360" cy="1954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Insert a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Yn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-D Transformer in Series with delta-connected DG to achieve Y </a:t>
            </a: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direct to avoid numerical problems in </a:t>
            </a:r>
            <a:r>
              <a:rPr lang="en-US" sz="2400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OpenDSS</a:t>
            </a: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. </a:t>
            </a:r>
            <a:b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/>
            </a:r>
            <a:b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Set Transformer XHL = DG’s %X</a:t>
            </a:r>
            <a:r>
              <a:rPr lang="en-US" sz="2400" b="1" baseline="-25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0 </a:t>
            </a:r>
            <a:endParaRPr lang="en-US" sz="2400" b="1" baseline="-25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Requests,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858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6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a </a:t>
            </a:r>
            <a:r>
              <a:rPr lang="en-US" dirty="0" err="1" smtClean="0"/>
              <a:t>BaseScript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!  Base Script for  DG Screener Circuit 1 Template</a:t>
            </a:r>
          </a:p>
          <a:p>
            <a:pPr marL="0" indent="0">
              <a:buNone/>
            </a:pP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! You may change the default voltages, line lengths, etc. to match your typical circuits and conditions</a:t>
            </a:r>
          </a:p>
          <a:p>
            <a:pPr marL="0" indent="0">
              <a:buNone/>
            </a:pPr>
            <a:r>
              <a:rPr lang="en-US" dirty="0"/>
              <a:t>! Look for !*** comments for changing default voltage bases</a:t>
            </a:r>
          </a:p>
          <a:p>
            <a:pPr marL="0" indent="0">
              <a:buNone/>
            </a:pPr>
            <a:r>
              <a:rPr lang="en-US" dirty="0"/>
              <a:t>! You may add other elements to the circuit, but you won't be able to edit them by clicking on the template</a:t>
            </a:r>
          </a:p>
          <a:p>
            <a:pPr marL="0" indent="0">
              <a:buNone/>
            </a:pP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! Source equivalent</a:t>
            </a:r>
          </a:p>
          <a:p>
            <a:pPr marL="0" indent="0">
              <a:buNone/>
            </a:pPr>
            <a:r>
              <a:rPr lang="en-US" dirty="0"/>
              <a:t>Edit </a:t>
            </a:r>
            <a:r>
              <a:rPr lang="en-US" dirty="0" err="1"/>
              <a:t>vsource.source</a:t>
            </a:r>
            <a:r>
              <a:rPr lang="en-US" dirty="0"/>
              <a:t> Bus1=</a:t>
            </a:r>
            <a:r>
              <a:rPr lang="en-US" dirty="0" err="1"/>
              <a:t>SourceBus</a:t>
            </a:r>
            <a:r>
              <a:rPr lang="en-US" dirty="0"/>
              <a:t> </a:t>
            </a:r>
            <a:r>
              <a:rPr lang="en-US" dirty="0" err="1"/>
              <a:t>basekv</a:t>
            </a:r>
            <a:r>
              <a:rPr lang="en-US" dirty="0"/>
              <a:t>=115  1.00 0.0 60.0 3 20000 21000 4.0 3.0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! Substation Transformer</a:t>
            </a:r>
          </a:p>
          <a:p>
            <a:pPr marL="0" indent="0">
              <a:buNone/>
            </a:pPr>
            <a:r>
              <a:rPr lang="en-US" dirty="0"/>
              <a:t>new </a:t>
            </a:r>
            <a:r>
              <a:rPr lang="en-US" dirty="0" err="1"/>
              <a:t>transformer.sub</a:t>
            </a:r>
            <a:r>
              <a:rPr lang="en-US" dirty="0"/>
              <a:t> phases=3 windings=2 </a:t>
            </a:r>
          </a:p>
          <a:p>
            <a:pPr marL="0" indent="0">
              <a:buNone/>
            </a:pPr>
            <a:r>
              <a:rPr lang="en-US" dirty="0"/>
              <a:t>~ buses=[SourceBus.1.2.3.4 B1.1.2.3.4] </a:t>
            </a:r>
          </a:p>
          <a:p>
            <a:pPr marL="0" indent="0">
              <a:buNone/>
            </a:pPr>
            <a:r>
              <a:rPr lang="en-US" dirty="0"/>
              <a:t>~ conns=[delta wye] </a:t>
            </a:r>
          </a:p>
          <a:p>
            <a:pPr marL="0" indent="0">
              <a:buNone/>
            </a:pPr>
            <a:r>
              <a:rPr lang="en-US" dirty="0"/>
              <a:t>~ </a:t>
            </a:r>
            <a:r>
              <a:rPr lang="en-US" dirty="0" err="1"/>
              <a:t>kvs</a:t>
            </a:r>
            <a:r>
              <a:rPr lang="en-US" dirty="0"/>
              <a:t>=[115 13.8 ] !*** The voltage rating of winding 2 is used as the default system voltage base</a:t>
            </a:r>
          </a:p>
          <a:p>
            <a:pPr marL="0" indent="0">
              <a:buNone/>
            </a:pPr>
            <a:r>
              <a:rPr lang="en-US" dirty="0"/>
              <a:t>~ </a:t>
            </a:r>
            <a:r>
              <a:rPr lang="en-US" dirty="0" err="1"/>
              <a:t>kvas</a:t>
            </a:r>
            <a:r>
              <a:rPr lang="en-US" dirty="0"/>
              <a:t>=[40000 40000] </a:t>
            </a:r>
          </a:p>
          <a:p>
            <a:pPr marL="0" indent="0">
              <a:buNone/>
            </a:pPr>
            <a:r>
              <a:rPr lang="en-US" dirty="0"/>
              <a:t>~ XHL=10</a:t>
            </a:r>
          </a:p>
          <a:p>
            <a:pPr marL="0" indent="0">
              <a:buNone/>
            </a:pPr>
            <a:r>
              <a:rPr lang="en-US" dirty="0"/>
              <a:t>! Neutral Reactors</a:t>
            </a:r>
          </a:p>
          <a:p>
            <a:pPr marL="0" indent="0">
              <a:buNone/>
            </a:pPr>
            <a:r>
              <a:rPr lang="en-US" dirty="0"/>
              <a:t>new </a:t>
            </a:r>
            <a:r>
              <a:rPr lang="en-US" dirty="0" err="1"/>
              <a:t>Reactor.subPri</a:t>
            </a:r>
            <a:r>
              <a:rPr lang="en-US" dirty="0"/>
              <a:t> phases=1 bus1=Sourcebus.4.0  R=0.0  X=0.0001</a:t>
            </a:r>
          </a:p>
          <a:p>
            <a:pPr marL="0" indent="0">
              <a:buNone/>
            </a:pPr>
            <a:r>
              <a:rPr lang="en-US" dirty="0"/>
              <a:t>new </a:t>
            </a:r>
            <a:r>
              <a:rPr lang="en-US" dirty="0" err="1"/>
              <a:t>Reactor.subSec</a:t>
            </a:r>
            <a:r>
              <a:rPr lang="en-US" dirty="0"/>
              <a:t> phases=1 bus1=B1.4.0         R=0.0  X=0.0001</a:t>
            </a:r>
          </a:p>
          <a:p>
            <a:pPr marL="0" indent="0">
              <a:buNone/>
            </a:pPr>
            <a:r>
              <a:rPr lang="en-US" dirty="0"/>
              <a:t>!*** Substation LTC Control default definition</a:t>
            </a:r>
          </a:p>
          <a:p>
            <a:pPr marL="0" indent="0">
              <a:buNone/>
            </a:pPr>
            <a:r>
              <a:rPr lang="en-US" dirty="0"/>
              <a:t>new </a:t>
            </a:r>
            <a:r>
              <a:rPr lang="en-US" dirty="0" err="1"/>
              <a:t>regcontrol.sub</a:t>
            </a:r>
            <a:r>
              <a:rPr lang="en-US" dirty="0"/>
              <a:t>  transformer=sub  winding=2 </a:t>
            </a:r>
            <a:r>
              <a:rPr lang="en-US" dirty="0" err="1"/>
              <a:t>vreg</a:t>
            </a:r>
            <a:r>
              <a:rPr lang="en-US" dirty="0"/>
              <a:t>=122 band=3 </a:t>
            </a:r>
            <a:r>
              <a:rPr lang="en-US" dirty="0" err="1"/>
              <a:t>ptratio</a:t>
            </a:r>
            <a:r>
              <a:rPr lang="en-US" dirty="0"/>
              <a:t>=66.395 delay=15   !*** </a:t>
            </a:r>
            <a:r>
              <a:rPr lang="en-US" dirty="0" err="1"/>
              <a:t>PTratio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! Line definitions (</a:t>
            </a:r>
            <a:r>
              <a:rPr lang="en-US" dirty="0" err="1"/>
              <a:t>Linecodes</a:t>
            </a:r>
            <a:r>
              <a:rPr lang="en-US" dirty="0"/>
              <a:t> are managed by the program, but you may add more</a:t>
            </a:r>
          </a:p>
          <a:p>
            <a:pPr marL="0" indent="0">
              <a:buNone/>
            </a:pPr>
            <a:r>
              <a:rPr lang="en-US" dirty="0"/>
              <a:t>new line.L1 bus1=B1  bus2=B2 </a:t>
            </a:r>
            <a:r>
              <a:rPr lang="en-US" dirty="0" err="1"/>
              <a:t>linecode</a:t>
            </a:r>
            <a:r>
              <a:rPr lang="en-US" dirty="0"/>
              <a:t>=336matrix length=1 units=mi</a:t>
            </a:r>
          </a:p>
          <a:p>
            <a:pPr marL="0" indent="0">
              <a:buNone/>
            </a:pPr>
            <a:r>
              <a:rPr lang="en-US" dirty="0"/>
              <a:t>new line.L2 bus1=B2  bus2=B3 </a:t>
            </a:r>
            <a:r>
              <a:rPr lang="en-US" dirty="0" err="1"/>
              <a:t>linecode</a:t>
            </a:r>
            <a:r>
              <a:rPr lang="en-US" dirty="0"/>
              <a:t>=336matrix length=1 </a:t>
            </a:r>
            <a:r>
              <a:rPr lang="en-US" dirty="0" smtClean="0"/>
              <a:t>units=mi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&lt;&lt;SNIP&gt;&gt;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9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General-Purpose </a:t>
            </a:r>
            <a:r>
              <a:rPr lang="en-US" dirty="0" err="1" smtClean="0"/>
              <a:t>OpenDSS</a:t>
            </a:r>
            <a:r>
              <a:rPr lang="en-US" dirty="0" smtClean="0"/>
              <a:t> 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1" y="1630362"/>
            <a:ext cx="8565619" cy="3298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949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2140" y="1005840"/>
            <a:ext cx="859110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1" dirty="0"/>
              <a:t>Day 1</a:t>
            </a:r>
          </a:p>
          <a:p>
            <a:pPr lvl="0" algn="l"/>
            <a:r>
              <a:rPr lang="en-US" sz="1200" dirty="0"/>
              <a:t>Brief introduction to distribution systems and modeling</a:t>
            </a:r>
          </a:p>
          <a:p>
            <a:pPr lvl="0" algn="l"/>
            <a:r>
              <a:rPr lang="en-US" sz="1200" dirty="0"/>
              <a:t>Introduction to DG Screener</a:t>
            </a:r>
          </a:p>
          <a:p>
            <a:pPr lvl="1" algn="l"/>
            <a:r>
              <a:rPr lang="en-US" sz="1200" dirty="0"/>
              <a:t>Purpose </a:t>
            </a:r>
          </a:p>
          <a:p>
            <a:pPr lvl="1" algn="l"/>
            <a:r>
              <a:rPr lang="en-US" sz="1200" dirty="0"/>
              <a:t>Installation</a:t>
            </a:r>
          </a:p>
          <a:p>
            <a:pPr lvl="1" algn="l"/>
            <a:r>
              <a:rPr lang="en-US" sz="1200" dirty="0"/>
              <a:t>Tour of User Interface and Documentation</a:t>
            </a:r>
          </a:p>
          <a:p>
            <a:pPr lvl="0" algn="l"/>
            <a:r>
              <a:rPr lang="en-US" sz="1200" dirty="0"/>
              <a:t>Introduction to </a:t>
            </a:r>
            <a:r>
              <a:rPr lang="en-US" sz="1200" dirty="0" err="1"/>
              <a:t>OpenDSS</a:t>
            </a:r>
            <a:endParaRPr lang="en-US" sz="1200" dirty="0"/>
          </a:p>
          <a:p>
            <a:pPr lvl="1" algn="l"/>
            <a:r>
              <a:rPr lang="en-US" sz="1200" dirty="0"/>
              <a:t>How Does </a:t>
            </a:r>
            <a:r>
              <a:rPr lang="en-US" sz="1200" dirty="0" err="1"/>
              <a:t>OpenDSS</a:t>
            </a:r>
            <a:r>
              <a:rPr lang="en-US" sz="1200" dirty="0"/>
              <a:t> Work?</a:t>
            </a:r>
          </a:p>
          <a:p>
            <a:pPr lvl="1" algn="l"/>
            <a:r>
              <a:rPr lang="en-US" sz="1200" dirty="0" err="1"/>
              <a:t>OpenDSS</a:t>
            </a:r>
            <a:r>
              <a:rPr lang="en-US" sz="1200" dirty="0"/>
              <a:t> Architecture </a:t>
            </a:r>
          </a:p>
          <a:p>
            <a:pPr lvl="0" algn="l"/>
            <a:r>
              <a:rPr lang="en-US" sz="1200" dirty="0"/>
              <a:t>Circuit Modeling Basics in </a:t>
            </a:r>
            <a:r>
              <a:rPr lang="en-US" sz="1200" dirty="0" err="1"/>
              <a:t>OpenDSS</a:t>
            </a:r>
            <a:endParaRPr lang="en-US" sz="1200" dirty="0"/>
          </a:p>
          <a:p>
            <a:pPr lvl="0" algn="l"/>
            <a:r>
              <a:rPr lang="en-US" sz="1200" dirty="0" err="1"/>
              <a:t>OpenDSS</a:t>
            </a:r>
            <a:r>
              <a:rPr lang="en-US" sz="1200" dirty="0"/>
              <a:t> Scripting Basics</a:t>
            </a:r>
          </a:p>
          <a:p>
            <a:pPr lvl="1" algn="l"/>
            <a:r>
              <a:rPr lang="en-US" sz="1200" dirty="0"/>
              <a:t>Class Exercises</a:t>
            </a:r>
          </a:p>
          <a:p>
            <a:pPr lvl="0" algn="l"/>
            <a:r>
              <a:rPr lang="en-US" sz="1200" dirty="0"/>
              <a:t>DG Screener Connection to </a:t>
            </a:r>
            <a:r>
              <a:rPr lang="en-US" sz="1200" dirty="0" err="1"/>
              <a:t>OpenDSS</a:t>
            </a:r>
            <a:endParaRPr lang="en-US" sz="1200" dirty="0"/>
          </a:p>
          <a:p>
            <a:pPr lvl="1" algn="l"/>
            <a:r>
              <a:rPr lang="en-US" sz="1200" dirty="0" err="1"/>
              <a:t>OpenDSS</a:t>
            </a:r>
            <a:r>
              <a:rPr lang="en-US" sz="1200" dirty="0"/>
              <a:t> COM Interface: Exploiting the Power of the Program</a:t>
            </a:r>
          </a:p>
          <a:p>
            <a:pPr lvl="1" algn="l"/>
            <a:r>
              <a:rPr lang="en-US" sz="1200" dirty="0"/>
              <a:t>Examining DG Screener Circuit Models</a:t>
            </a:r>
          </a:p>
          <a:p>
            <a:pPr lvl="1" algn="l"/>
            <a:r>
              <a:rPr lang="en-US" sz="1200" dirty="0"/>
              <a:t>Examining Transactions between </a:t>
            </a:r>
            <a:r>
              <a:rPr lang="en-US" sz="1200" dirty="0" err="1"/>
              <a:t>OpenDSS</a:t>
            </a:r>
            <a:r>
              <a:rPr lang="en-US" sz="1200" dirty="0"/>
              <a:t> and DG Screener</a:t>
            </a:r>
          </a:p>
          <a:p>
            <a:pPr lvl="1" algn="l"/>
            <a:r>
              <a:rPr lang="en-US" sz="1200" dirty="0"/>
              <a:t>The </a:t>
            </a:r>
            <a:r>
              <a:rPr lang="en-US" sz="1200" dirty="0" err="1"/>
              <a:t>DGScreener</a:t>
            </a:r>
            <a:r>
              <a:rPr lang="en-US" sz="1200" dirty="0"/>
              <a:t> Screens</a:t>
            </a:r>
          </a:p>
          <a:p>
            <a:pPr lvl="0" algn="l"/>
            <a:r>
              <a:rPr lang="en-US" sz="1200" dirty="0"/>
              <a:t>Class Exercise</a:t>
            </a:r>
          </a:p>
          <a:p>
            <a:pPr lvl="1" algn="l"/>
            <a:r>
              <a:rPr lang="en-US" sz="1200" dirty="0"/>
              <a:t>Driving </a:t>
            </a:r>
            <a:r>
              <a:rPr lang="en-US" sz="1200" dirty="0" err="1"/>
              <a:t>OpenDSS</a:t>
            </a:r>
            <a:r>
              <a:rPr lang="en-US" sz="1200" dirty="0"/>
              <a:t> via COM Interface with Excel</a:t>
            </a:r>
          </a:p>
          <a:p>
            <a:pPr algn="l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25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DG Screener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3" y="914083"/>
            <a:ext cx="3502770" cy="1744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3656" y="1031358"/>
            <a:ext cx="3040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Menu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79" y="2488018"/>
            <a:ext cx="5449895" cy="39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8" y="1073887"/>
            <a:ext cx="7731843" cy="52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76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Profile for Single Power 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32" y="751094"/>
            <a:ext cx="5673978" cy="55639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4527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OpenDSS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18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OpenDSS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DSS was developed in 1997 to enable analysis of disruptive technologies such as DER</a:t>
            </a:r>
          </a:p>
          <a:p>
            <a:r>
              <a:rPr lang="en-US" altLang="en-US" dirty="0" smtClean="0"/>
              <a:t>DSS acquired by EPRI in 2004 </a:t>
            </a:r>
          </a:p>
          <a:p>
            <a:r>
              <a:rPr lang="en-US" altLang="en-US" dirty="0" smtClean="0"/>
              <a:t>Made open source and renamed </a:t>
            </a:r>
            <a:r>
              <a:rPr lang="en-US" altLang="en-US" dirty="0" err="1" smtClean="0"/>
              <a:t>OpenDSS</a:t>
            </a:r>
            <a:r>
              <a:rPr lang="en-US" altLang="en-US" dirty="0" smtClean="0"/>
              <a:t> in 2008</a:t>
            </a:r>
          </a:p>
          <a:p>
            <a:pPr lvl="1"/>
            <a:r>
              <a:rPr lang="en-US" altLang="en-US" dirty="0" smtClean="0"/>
              <a:t>To speed industry advancements in grid modernization</a:t>
            </a:r>
          </a:p>
          <a:p>
            <a:pPr lvl="1"/>
            <a:r>
              <a:rPr lang="en-US" altLang="en-US" dirty="0" smtClean="0"/>
              <a:t>Over 35,000 downloads since</a:t>
            </a:r>
          </a:p>
          <a:p>
            <a:pPr lvl="1"/>
            <a:r>
              <a:rPr lang="en-US" altLang="en-US" dirty="0" smtClean="0"/>
              <a:t>&gt; 170 countries</a:t>
            </a:r>
          </a:p>
          <a:p>
            <a:pPr lvl="1"/>
            <a:r>
              <a:rPr lang="en-US" altLang="en-US" dirty="0" smtClean="0"/>
              <a:t>US, China, Canada, and UK lead in downloads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816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the OpenDSS?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Heritage of OpenDSS</a:t>
            </a:r>
          </a:p>
          <a:p>
            <a:pPr lvl="1" eaLnBrk="1" hangingPunct="1"/>
            <a:r>
              <a:rPr lang="en-US" altLang="en-US" b="1" smtClean="0"/>
              <a:t>Harmonics solvers</a:t>
            </a:r>
            <a:r>
              <a:rPr lang="en-US" altLang="en-US" smtClean="0"/>
              <a:t> rather than </a:t>
            </a:r>
            <a:r>
              <a:rPr lang="en-US" altLang="en-US" b="1" smtClean="0"/>
              <a:t>power flow</a:t>
            </a:r>
          </a:p>
          <a:p>
            <a:pPr lvl="2" eaLnBrk="1" hangingPunct="1"/>
            <a:r>
              <a:rPr lang="en-US" altLang="en-US" smtClean="0"/>
              <a:t>Gives OpenDSS extraordinary distribution system modeling capability</a:t>
            </a:r>
          </a:p>
          <a:p>
            <a:pPr lvl="1" eaLnBrk="1" hangingPunct="1"/>
            <a:r>
              <a:rPr lang="en-US" altLang="en-US" smtClean="0"/>
              <a:t>Simpler to solve the power flow problem with a harmonics solver than vice-versa</a:t>
            </a:r>
          </a:p>
          <a:p>
            <a:pPr eaLnBrk="1" hangingPunct="1"/>
            <a:r>
              <a:rPr lang="en-US" altLang="en-US" smtClean="0"/>
              <a:t>Supports all </a:t>
            </a:r>
            <a:r>
              <a:rPr lang="en-US" altLang="en-US" b="1" smtClean="0"/>
              <a:t>rms steady-state </a:t>
            </a:r>
            <a:r>
              <a:rPr lang="en-US" altLang="en-US" smtClean="0"/>
              <a:t>(i.e., frequency domain) analyses commonly performed for utility distribution system planning</a:t>
            </a:r>
          </a:p>
          <a:p>
            <a:pPr lvl="1" eaLnBrk="1" hangingPunct="1"/>
            <a:r>
              <a:rPr lang="en-US" altLang="en-US" smtClean="0"/>
              <a:t>And many new types of analyses</a:t>
            </a:r>
          </a:p>
          <a:p>
            <a:pPr lvl="1" eaLnBrk="1" hangingPunct="1"/>
            <a:r>
              <a:rPr lang="en-US" altLang="en-US" smtClean="0"/>
              <a:t>Original purpose in 1997: DG interconnection analysis</a:t>
            </a:r>
          </a:p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35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the OpenDSS? (cont’d)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it is </a:t>
            </a:r>
            <a:r>
              <a:rPr lang="en-US" altLang="en-US" u="sng" smtClean="0"/>
              <a:t>NOT</a:t>
            </a:r>
          </a:p>
          <a:p>
            <a:pPr lvl="1" eaLnBrk="1" hangingPunct="1"/>
            <a:r>
              <a:rPr lang="en-US" altLang="en-US" smtClean="0"/>
              <a:t>An </a:t>
            </a:r>
            <a:r>
              <a:rPr lang="en-US" altLang="en-US" i="1" smtClean="0"/>
              <a:t>Electromagnetic</a:t>
            </a:r>
            <a:r>
              <a:rPr lang="en-US" altLang="en-US" smtClean="0"/>
              <a:t> transients solver (Time Domain)</a:t>
            </a:r>
          </a:p>
          <a:p>
            <a:pPr lvl="2" eaLnBrk="1" hangingPunct="1"/>
            <a:r>
              <a:rPr lang="en-US" altLang="en-US" smtClean="0"/>
              <a:t>It can solve </a:t>
            </a:r>
            <a:r>
              <a:rPr lang="en-US" altLang="en-US" i="1" smtClean="0"/>
              <a:t>Electromechanical transients</a:t>
            </a:r>
          </a:p>
          <a:p>
            <a:pPr lvl="3" eaLnBrk="1" hangingPunct="1"/>
            <a:r>
              <a:rPr lang="en-US" altLang="en-US" smtClean="0"/>
              <a:t>Frequency Domain =&gt; “Dynamics” mode</a:t>
            </a:r>
          </a:p>
          <a:p>
            <a:pPr lvl="3" eaLnBrk="1" hangingPunct="1"/>
            <a:r>
              <a:rPr lang="en-US" altLang="en-US" smtClean="0"/>
              <a:t>All solutions are in </a:t>
            </a:r>
            <a:r>
              <a:rPr lang="en-US" altLang="en-US" b="1" i="1" smtClean="0"/>
              <a:t>phasors </a:t>
            </a:r>
            <a:r>
              <a:rPr lang="en-US" altLang="en-US" smtClean="0"/>
              <a:t>(complex math)</a:t>
            </a:r>
          </a:p>
          <a:p>
            <a:pPr lvl="1" eaLnBrk="1" hangingPunct="1"/>
            <a:r>
              <a:rPr lang="en-US" altLang="en-US" smtClean="0"/>
              <a:t>Not a “Power Flow” program</a:t>
            </a:r>
          </a:p>
          <a:p>
            <a:pPr lvl="1" eaLnBrk="1" hangingPunct="1"/>
            <a:r>
              <a:rPr lang="en-US" altLang="en-US" smtClean="0"/>
              <a:t>Not a radial circuit solver</a:t>
            </a:r>
          </a:p>
          <a:p>
            <a:pPr lvl="2" eaLnBrk="1" hangingPunct="1"/>
            <a:r>
              <a:rPr lang="en-US" altLang="en-US" smtClean="0"/>
              <a:t>Does meshed networks with equal ease</a:t>
            </a:r>
          </a:p>
          <a:p>
            <a:pPr lvl="1" eaLnBrk="1" hangingPunct="1"/>
            <a:r>
              <a:rPr lang="en-US" altLang="en-US" smtClean="0"/>
              <a:t>Not a distribution data management tool</a:t>
            </a:r>
          </a:p>
          <a:p>
            <a:pPr lvl="2" eaLnBrk="1" hangingPunct="1"/>
            <a:r>
              <a:rPr lang="en-US" altLang="en-US" smtClean="0"/>
              <a:t>It is a </a:t>
            </a:r>
            <a:r>
              <a:rPr lang="en-US" altLang="en-US" i="1" smtClean="0"/>
              <a:t>simulation engine </a:t>
            </a:r>
            <a:r>
              <a:rPr lang="en-US" altLang="en-US" smtClean="0"/>
              <a:t>designed to work with data extracted from one or more utility databases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5264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Built-in Solution Modes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Snapshot (static) Power Flow </a:t>
            </a:r>
          </a:p>
          <a:p>
            <a:pPr eaLnBrk="1" hangingPunct="1"/>
            <a:r>
              <a:rPr lang="en-US" altLang="en-US" smtClean="0"/>
              <a:t>Direct (non-iterative)</a:t>
            </a:r>
          </a:p>
          <a:p>
            <a:pPr eaLnBrk="1" hangingPunct="1"/>
            <a:r>
              <a:rPr lang="en-US" altLang="en-US" smtClean="0"/>
              <a:t>Daily mode (default: 24 1-hr increments)</a:t>
            </a:r>
          </a:p>
          <a:p>
            <a:pPr eaLnBrk="1" hangingPunct="1"/>
            <a:r>
              <a:rPr lang="en-US" altLang="en-US" smtClean="0"/>
              <a:t>Yearly mode (default 8760 1-hr increments)</a:t>
            </a:r>
          </a:p>
          <a:p>
            <a:pPr eaLnBrk="1" hangingPunct="1"/>
            <a:r>
              <a:rPr lang="en-US" altLang="en-US" smtClean="0"/>
              <a:t>Duty cycle (1 to 5s increments)</a:t>
            </a:r>
          </a:p>
          <a:p>
            <a:pPr eaLnBrk="1" hangingPunct="1"/>
            <a:r>
              <a:rPr lang="en-US" altLang="en-US" smtClean="0"/>
              <a:t>Dynamics (electromechanical transients)</a:t>
            </a:r>
          </a:p>
          <a:p>
            <a:pPr eaLnBrk="1" hangingPunct="1"/>
            <a:r>
              <a:rPr lang="en-US" altLang="en-US" smtClean="0"/>
              <a:t>Fault study</a:t>
            </a:r>
          </a:p>
          <a:p>
            <a:pPr eaLnBrk="1" hangingPunct="1"/>
            <a:r>
              <a:rPr lang="en-US" altLang="en-US" smtClean="0"/>
              <a:t>Monte carlo fault study</a:t>
            </a:r>
          </a:p>
          <a:p>
            <a:pPr eaLnBrk="1" hangingPunct="1"/>
            <a:r>
              <a:rPr lang="en-US" altLang="en-US" smtClean="0"/>
              <a:t>Harmonics</a:t>
            </a:r>
          </a:p>
          <a:p>
            <a:pPr eaLnBrk="1" hangingPunct="1"/>
            <a:r>
              <a:rPr lang="en-US" altLang="en-US" smtClean="0"/>
              <a:t>Custom user-defined solutions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271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Controls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key feature is that controls are modeled separately from the devices being controlled</a:t>
            </a:r>
          </a:p>
          <a:p>
            <a:pPr lvl="1" eaLnBrk="1" hangingPunct="1"/>
            <a:r>
              <a:rPr lang="en-US" altLang="en-US" smtClean="0"/>
              <a:t>Capacitors</a:t>
            </a:r>
          </a:p>
          <a:p>
            <a:pPr lvl="1" eaLnBrk="1" hangingPunct="1"/>
            <a:r>
              <a:rPr lang="en-US" altLang="en-US" smtClean="0"/>
              <a:t>Regulators/tapchangers</a:t>
            </a:r>
          </a:p>
          <a:p>
            <a:pPr lvl="1" eaLnBrk="1" hangingPunct="1"/>
            <a:r>
              <a:rPr lang="en-US" altLang="en-US" smtClean="0"/>
              <a:t>Storage controllers</a:t>
            </a:r>
          </a:p>
          <a:p>
            <a:pPr lvl="1" eaLnBrk="1" hangingPunct="1"/>
            <a:r>
              <a:rPr lang="en-US" altLang="en-US" smtClean="0"/>
              <a:t>Inverter control</a:t>
            </a:r>
          </a:p>
          <a:p>
            <a:pPr lvl="1" eaLnBrk="1" hangingPunct="1"/>
            <a:r>
              <a:rPr lang="en-US" altLang="en-US" smtClean="0"/>
              <a:t>Switch control</a:t>
            </a:r>
          </a:p>
          <a:p>
            <a:pPr lvl="1" eaLnBrk="1" hangingPunct="1"/>
            <a:r>
              <a:rPr lang="en-US" altLang="en-US" smtClean="0"/>
              <a:t>Relays, Reclosers, and Fuses are controls</a:t>
            </a:r>
          </a:p>
        </p:txBody>
      </p:sp>
    </p:spTree>
    <p:extLst>
      <p:ext uri="{BB962C8B-B14F-4D97-AF65-F5344CB8AC3E}">
        <p14:creationId xmlns:p14="http://schemas.microsoft.com/office/powerpoint/2010/main" val="8462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143000" y="1676400"/>
            <a:ext cx="6446838" cy="46148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Overall Model Concept (1997)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828800" y="7858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871663"/>
            <a:ext cx="4452938" cy="429101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4038" y="1005840"/>
            <a:ext cx="8591107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1" dirty="0"/>
              <a:t>Day 2</a:t>
            </a:r>
          </a:p>
          <a:p>
            <a:pPr lvl="0" algn="l"/>
            <a:r>
              <a:rPr lang="en-US" sz="1200" dirty="0"/>
              <a:t>Scripting for Large Circuit Models</a:t>
            </a:r>
          </a:p>
          <a:p>
            <a:pPr lvl="0" algn="l"/>
            <a:r>
              <a:rPr lang="en-US" sz="1200" dirty="0" err="1"/>
              <a:t>Loadshapes</a:t>
            </a:r>
            <a:r>
              <a:rPr lang="en-US" sz="1200" dirty="0"/>
              <a:t> and Smart Grid Simulation – the Key to Dynamic Modeling</a:t>
            </a:r>
          </a:p>
          <a:p>
            <a:pPr lvl="1" algn="l"/>
            <a:r>
              <a:rPr lang="en-US" sz="1200" dirty="0"/>
              <a:t>Examples</a:t>
            </a:r>
          </a:p>
          <a:p>
            <a:pPr lvl="1" algn="l"/>
            <a:r>
              <a:rPr lang="en-US" sz="1200" dirty="0"/>
              <a:t>Modeling of Selected Volt-</a:t>
            </a:r>
            <a:r>
              <a:rPr lang="en-US" sz="1200" dirty="0" err="1"/>
              <a:t>Var</a:t>
            </a:r>
            <a:r>
              <a:rPr lang="en-US" sz="1200" dirty="0"/>
              <a:t> Control Devices</a:t>
            </a:r>
          </a:p>
          <a:p>
            <a:pPr lvl="0" algn="l"/>
            <a:r>
              <a:rPr lang="en-US" sz="1200" dirty="0"/>
              <a:t>Modeling PV and Storage</a:t>
            </a:r>
          </a:p>
          <a:p>
            <a:pPr lvl="1" algn="l"/>
            <a:r>
              <a:rPr lang="en-US" sz="1200" dirty="0"/>
              <a:t>Scripting </a:t>
            </a:r>
            <a:r>
              <a:rPr lang="en-US" sz="1200" dirty="0" err="1"/>
              <a:t>PVSystem</a:t>
            </a:r>
            <a:r>
              <a:rPr lang="en-US" sz="1200" dirty="0"/>
              <a:t> models</a:t>
            </a:r>
          </a:p>
          <a:p>
            <a:pPr lvl="1" algn="l"/>
            <a:r>
              <a:rPr lang="en-US" sz="1200" dirty="0"/>
              <a:t>PV </a:t>
            </a:r>
            <a:r>
              <a:rPr lang="en-US" sz="1200" dirty="0" err="1"/>
              <a:t>Loadshapes</a:t>
            </a:r>
            <a:endParaRPr lang="en-US" sz="1200" dirty="0"/>
          </a:p>
          <a:p>
            <a:pPr lvl="1" algn="l"/>
            <a:r>
              <a:rPr lang="en-US" sz="1200" dirty="0"/>
              <a:t>Hosting Capacity</a:t>
            </a:r>
          </a:p>
          <a:p>
            <a:pPr lvl="1" algn="l"/>
            <a:r>
              <a:rPr lang="en-US" sz="1200" dirty="0"/>
              <a:t>Scripting Storage models</a:t>
            </a:r>
          </a:p>
          <a:p>
            <a:pPr lvl="0" algn="l"/>
            <a:r>
              <a:rPr lang="en-US" sz="1200" dirty="0"/>
              <a:t>Using </a:t>
            </a:r>
            <a:r>
              <a:rPr lang="en-US" sz="1200" dirty="0" err="1"/>
              <a:t>DGScreener</a:t>
            </a:r>
            <a:r>
              <a:rPr lang="en-US" sz="1200" dirty="0"/>
              <a:t> to Generate Custom </a:t>
            </a:r>
            <a:r>
              <a:rPr lang="en-US" sz="1200" dirty="0" err="1"/>
              <a:t>OpenDSS</a:t>
            </a:r>
            <a:r>
              <a:rPr lang="en-US" sz="1200" dirty="0"/>
              <a:t> Models </a:t>
            </a:r>
          </a:p>
          <a:p>
            <a:pPr lvl="0" algn="l"/>
            <a:r>
              <a:rPr lang="en-US" sz="1200" dirty="0"/>
              <a:t>Class Exercises with </a:t>
            </a:r>
            <a:r>
              <a:rPr lang="en-US" sz="1200" dirty="0" err="1"/>
              <a:t>DGScreener</a:t>
            </a:r>
            <a:endParaRPr lang="en-US" sz="1200" dirty="0"/>
          </a:p>
          <a:p>
            <a:pPr algn="l"/>
            <a:r>
              <a:rPr lang="en-US" sz="1200" dirty="0"/>
              <a:t> </a:t>
            </a:r>
          </a:p>
          <a:p>
            <a:pPr lvl="0" algn="l"/>
            <a:r>
              <a:rPr lang="en-US" sz="1200" dirty="0"/>
              <a:t>Questions and Requests</a:t>
            </a:r>
          </a:p>
          <a:p>
            <a:pPr lvl="0" algn="l"/>
            <a:r>
              <a:rPr lang="en-US" sz="1200" dirty="0"/>
              <a:t>Misc. Examples</a:t>
            </a:r>
          </a:p>
          <a:p>
            <a:pPr lvl="1" algn="l"/>
            <a:r>
              <a:rPr lang="en-US" sz="1200" dirty="0"/>
              <a:t>Harmonics analysis</a:t>
            </a:r>
          </a:p>
          <a:p>
            <a:pPr lvl="1" algn="l"/>
            <a:r>
              <a:rPr lang="en-US" sz="1200" dirty="0"/>
              <a:t>Voltage sag analysis</a:t>
            </a:r>
          </a:p>
          <a:p>
            <a:pPr lvl="1" algn="l"/>
            <a:r>
              <a:rPr lang="en-US" sz="1200" i="1" dirty="0"/>
              <a:t>Ad Hoc Examples</a:t>
            </a:r>
            <a:endParaRPr lang="en-US" sz="1200" dirty="0"/>
          </a:p>
          <a:p>
            <a:pPr algn="l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715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Control Modes</a:t>
            </a:r>
            <a:br>
              <a:rPr lang="en-US" altLang="en-US" smtClean="0"/>
            </a:br>
            <a:endParaRPr lang="en-US" altLang="en-US" smtClean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Static</a:t>
            </a:r>
          </a:p>
          <a:p>
            <a:pPr lvl="1" eaLnBrk="1" hangingPunct="1"/>
            <a:r>
              <a:rPr lang="en-US" altLang="en-US" smtClean="0"/>
              <a:t>Power flows with large time steps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Time</a:t>
            </a:r>
          </a:p>
          <a:p>
            <a:pPr lvl="1" eaLnBrk="1" hangingPunct="1"/>
            <a:r>
              <a:rPr lang="en-US" altLang="en-US" smtClean="0"/>
              <a:t>Control queue employed to delay actions</a:t>
            </a:r>
          </a:p>
          <a:p>
            <a:pPr lvl="1" eaLnBrk="1" hangingPunct="1"/>
            <a:r>
              <a:rPr lang="en-US" altLang="en-US" smtClean="0"/>
              <a:t>Control acts when time is reached</a:t>
            </a:r>
          </a:p>
          <a:p>
            <a:pPr lvl="1"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Event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42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User Interfaces Currently Implemented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defRPr/>
            </a:pPr>
            <a:r>
              <a:rPr lang="en-US" dirty="0" smtClean="0"/>
              <a:t>A </a:t>
            </a:r>
            <a:r>
              <a:rPr lang="en-US" b="1" dirty="0" smtClean="0"/>
              <a:t>stand-alone executable </a:t>
            </a:r>
            <a:r>
              <a:rPr lang="en-US" dirty="0" smtClean="0"/>
              <a:t>program that provides a text-based interface (multiple windows) </a:t>
            </a:r>
          </a:p>
          <a:p>
            <a:pPr marL="744538" lvl="1" indent="-457200" eaLnBrk="1" hangingPunct="1">
              <a:defRPr/>
            </a:pPr>
            <a:r>
              <a:rPr lang="en-US" dirty="0" smtClean="0"/>
              <a:t>Some graphical output is also provided. </a:t>
            </a:r>
          </a:p>
          <a:p>
            <a:pPr marL="744538" lvl="1" indent="-457200" eaLnBrk="1" hangingPunct="1">
              <a:defRPr/>
            </a:pPr>
            <a:r>
              <a:rPr lang="en-US" dirty="0" smtClean="0"/>
              <a:t>No graphical input is provided.</a:t>
            </a:r>
          </a:p>
          <a:p>
            <a:pPr marL="457200" indent="-457200" eaLnBrk="1" hangingPunct="1">
              <a:defRPr/>
            </a:pPr>
            <a:r>
              <a:rPr lang="en-US" dirty="0" smtClean="0"/>
              <a:t>An </a:t>
            </a:r>
            <a:r>
              <a:rPr lang="en-US" b="1" dirty="0" smtClean="0"/>
              <a:t>in-process COM server</a:t>
            </a:r>
            <a:r>
              <a:rPr lang="en-US" dirty="0" smtClean="0"/>
              <a:t> (for Windows) that supports driving the simulator from user-written programs. </a:t>
            </a:r>
          </a:p>
          <a:p>
            <a:pPr marL="857250" lvl="1" indent="-457200" eaLnBrk="1" hangingPunct="1">
              <a:defRPr/>
            </a:pPr>
            <a:r>
              <a:rPr lang="en-US" dirty="0" smtClean="0"/>
              <a:t>32-bit and 64-bit (New in 2012)</a:t>
            </a:r>
          </a:p>
          <a:p>
            <a:pPr marL="457200" indent="-457200" eaLnBrk="1" hangingPunct="1">
              <a:defRPr/>
            </a:pPr>
            <a:r>
              <a:rPr lang="en-US" b="1" dirty="0" smtClean="0"/>
              <a:t>EPRI Program 174</a:t>
            </a:r>
            <a:r>
              <a:rPr lang="en-US" dirty="0" smtClean="0"/>
              <a:t> funders have access to </a:t>
            </a:r>
            <a:r>
              <a:rPr lang="en-US" i="1" dirty="0" err="1" smtClean="0"/>
              <a:t>DGScreener</a:t>
            </a:r>
            <a:r>
              <a:rPr lang="en-US" i="1" dirty="0" smtClean="0"/>
              <a:t>, </a:t>
            </a:r>
            <a:r>
              <a:rPr lang="en-US" dirty="0" smtClean="0"/>
              <a:t>an interface to </a:t>
            </a:r>
            <a:r>
              <a:rPr lang="en-US" dirty="0" err="1" smtClean="0"/>
              <a:t>OpenDSS</a:t>
            </a:r>
            <a:endParaRPr lang="en-US" dirty="0" smtClean="0"/>
          </a:p>
          <a:p>
            <a:pPr marL="457200" indent="-457200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28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Why Scripting and COM?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defRPr/>
            </a:pPr>
            <a:r>
              <a:rPr lang="en-US" dirty="0" smtClean="0"/>
              <a:t>More flexible</a:t>
            </a:r>
            <a:r>
              <a:rPr lang="en-US" dirty="0"/>
              <a:t> </a:t>
            </a:r>
            <a:r>
              <a:rPr lang="en-US" dirty="0" smtClean="0"/>
              <a:t>than static dialog forms</a:t>
            </a:r>
          </a:p>
          <a:p>
            <a:pPr marL="457200" indent="-457200" eaLnBrk="1" hangingPunct="1">
              <a:defRPr/>
            </a:pPr>
            <a:r>
              <a:rPr lang="en-US" dirty="0" smtClean="0"/>
              <a:t>No two Smart Grid simulations alike</a:t>
            </a:r>
          </a:p>
          <a:p>
            <a:pPr marL="457200" indent="-457200" eaLnBrk="1" hangingPunct="1">
              <a:defRPr/>
            </a:pPr>
            <a:r>
              <a:rPr lang="en-US" dirty="0" smtClean="0"/>
              <a:t>Not possible to predict what users will want to do</a:t>
            </a:r>
          </a:p>
          <a:p>
            <a:pPr marL="800100" lvl="1" indent="-457200">
              <a:defRPr/>
            </a:pPr>
            <a:r>
              <a:rPr lang="en-US" dirty="0" smtClean="0"/>
              <a:t>COM = Component Object Model</a:t>
            </a:r>
          </a:p>
          <a:p>
            <a:pPr marL="800100" lvl="1" indent="-457200">
              <a:defRPr/>
            </a:pPr>
            <a:r>
              <a:rPr lang="en-US" dirty="0" smtClean="0"/>
              <a:t>Supported by nearly all programming languages, Microsoft Office, MATLAB, Python,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800100" lvl="1" indent="-457200">
              <a:defRPr/>
            </a:pPr>
            <a:r>
              <a:rPr lang="en-US" dirty="0" smtClean="0"/>
              <a:t>Allows user to write their own algorithms</a:t>
            </a:r>
          </a:p>
          <a:p>
            <a:pPr marL="1082675" lvl="2" indent="-457200">
              <a:defRPr/>
            </a:pPr>
            <a:r>
              <a:rPr lang="en-US" dirty="0" smtClean="0"/>
              <a:t>For things like DA controllers</a:t>
            </a:r>
            <a:r>
              <a:rPr lang="en-US" dirty="0"/>
              <a:t> </a:t>
            </a:r>
            <a:r>
              <a:rPr lang="en-US" dirty="0" smtClean="0"/>
              <a:t>and DMS simulators</a:t>
            </a:r>
          </a:p>
          <a:p>
            <a:pPr marL="1082675" lvl="2" indent="-457200">
              <a:defRPr/>
            </a:pPr>
            <a:r>
              <a:rPr lang="en-US" dirty="0" smtClean="0"/>
              <a:t>Co-simulation of power and communications</a:t>
            </a:r>
          </a:p>
          <a:p>
            <a:pPr marL="800100" lvl="1" indent="-457200">
              <a:defRPr/>
            </a:pPr>
            <a:r>
              <a:rPr lang="en-US" dirty="0" smtClean="0"/>
              <a:t>COM is not familiar to most power engineers but is powerful means of scripting</a:t>
            </a:r>
          </a:p>
        </p:txBody>
      </p:sp>
    </p:spTree>
    <p:extLst>
      <p:ext uri="{BB962C8B-B14F-4D97-AF65-F5344CB8AC3E}">
        <p14:creationId xmlns:p14="http://schemas.microsoft.com/office/powerpoint/2010/main" val="7260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 = Component Object Model</a:t>
            </a:r>
          </a:p>
          <a:p>
            <a:r>
              <a:rPr lang="en-US" dirty="0" smtClean="0"/>
              <a:t>A</a:t>
            </a:r>
            <a:r>
              <a:rPr lang="en-US" dirty="0"/>
              <a:t> binary-interface standard for software </a:t>
            </a:r>
            <a:r>
              <a:rPr lang="en-US" dirty="0" smtClean="0"/>
              <a:t>components introduced </a:t>
            </a:r>
            <a:r>
              <a:rPr lang="en-US" dirty="0"/>
              <a:t>by </a:t>
            </a:r>
            <a:r>
              <a:rPr lang="en-US" dirty="0" smtClean="0"/>
              <a:t>Microsoft</a:t>
            </a:r>
            <a:r>
              <a:rPr lang="en-US" dirty="0"/>
              <a:t> in </a:t>
            </a:r>
            <a:r>
              <a:rPr lang="en-US" dirty="0" smtClean="0"/>
              <a:t>1993</a:t>
            </a:r>
          </a:p>
          <a:p>
            <a:r>
              <a:rPr lang="en-US" dirty="0" smtClean="0"/>
              <a:t>Related technologies</a:t>
            </a:r>
          </a:p>
          <a:p>
            <a:pPr lvl="1"/>
            <a:r>
              <a:rPr lang="fr-FR" dirty="0"/>
              <a:t> OLE, OLE Automation, ActiveX, COM+, </a:t>
            </a:r>
            <a:r>
              <a:rPr lang="fr-FR" dirty="0" smtClean="0"/>
              <a:t>DCOM</a:t>
            </a:r>
            <a:endParaRPr lang="fr-FR" dirty="0"/>
          </a:p>
          <a:p>
            <a:r>
              <a:rPr lang="en-US" dirty="0" smtClean="0"/>
              <a:t>A </a:t>
            </a:r>
            <a:r>
              <a:rPr lang="en-US" dirty="0"/>
              <a:t>language-neutral way of implementing objects that can be used in environments different from the one in which they were </a:t>
            </a:r>
            <a:r>
              <a:rPr lang="en-US" dirty="0" smtClean="0"/>
              <a:t>created</a:t>
            </a:r>
          </a:p>
          <a:p>
            <a:r>
              <a:rPr lang="en-US" dirty="0" smtClean="0"/>
              <a:t>Microsoft Office tools like Excel and Work can be </a:t>
            </a:r>
            <a:r>
              <a:rPr lang="en-US" i="1" dirty="0" smtClean="0"/>
              <a:t>Automated </a:t>
            </a:r>
            <a:r>
              <a:rPr lang="en-US" dirty="0" smtClean="0"/>
              <a:t>via COM</a:t>
            </a:r>
          </a:p>
          <a:p>
            <a:pPr lvl="1"/>
            <a:r>
              <a:rPr lang="en-US" dirty="0" smtClean="0"/>
              <a:t>And VBA supports automating other apps via 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64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SourceForge.Net Links for OpenDSS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 altLang="en-US" sz="2000" dirty="0" smtClean="0"/>
              <a:t>EPRI Links Page</a:t>
            </a:r>
          </a:p>
          <a:p>
            <a:pPr lvl="1" eaLnBrk="1" hangingPunct="1">
              <a:lnSpc>
                <a:spcPct val="75000"/>
              </a:lnSpc>
            </a:pPr>
            <a:r>
              <a:rPr lang="en-US" altLang="en-US" sz="1600" b="1" dirty="0" smtClean="0"/>
              <a:t>http://smartgrid.epri.com/SimulationTool.aspx</a:t>
            </a:r>
          </a:p>
          <a:p>
            <a:pPr lvl="1" eaLnBrk="1" hangingPunct="1">
              <a:lnSpc>
                <a:spcPct val="75000"/>
              </a:lnSpc>
            </a:pPr>
            <a:endParaRPr lang="en-US" altLang="en-US" sz="1600" b="1" dirty="0" smtClean="0"/>
          </a:p>
          <a:p>
            <a:pPr eaLnBrk="1" hangingPunct="1">
              <a:lnSpc>
                <a:spcPct val="75000"/>
              </a:lnSpc>
            </a:pPr>
            <a:r>
              <a:rPr lang="en-US" altLang="en-US" sz="2000" dirty="0" err="1" smtClean="0"/>
              <a:t>OpenDSS</a:t>
            </a:r>
            <a:r>
              <a:rPr lang="en-US" altLang="en-US" sz="2000" dirty="0" smtClean="0"/>
              <a:t> Download Files:</a:t>
            </a:r>
          </a:p>
          <a:p>
            <a:pPr lvl="1" eaLnBrk="1" hangingPunct="1">
              <a:lnSpc>
                <a:spcPct val="75000"/>
              </a:lnSpc>
            </a:pPr>
            <a:r>
              <a:rPr lang="en-US" altLang="en-US" sz="1400" b="1" dirty="0" smtClean="0"/>
              <a:t>http://sourceforge.net/projects/electricdss/files/</a:t>
            </a:r>
          </a:p>
          <a:p>
            <a:pPr eaLnBrk="1" hangingPunct="1">
              <a:lnSpc>
                <a:spcPct val="75000"/>
              </a:lnSpc>
            </a:pPr>
            <a:endParaRPr lang="en-US" altLang="en-US" sz="900" b="1" dirty="0" smtClean="0"/>
          </a:p>
          <a:p>
            <a:pPr eaLnBrk="1" hangingPunct="1">
              <a:lnSpc>
                <a:spcPct val="75000"/>
              </a:lnSpc>
            </a:pPr>
            <a:endParaRPr lang="en-US" altLang="en-US" sz="900" dirty="0" smtClean="0"/>
          </a:p>
          <a:p>
            <a:pPr eaLnBrk="1" hangingPunct="1">
              <a:lnSpc>
                <a:spcPct val="75000"/>
              </a:lnSpc>
            </a:pPr>
            <a:r>
              <a:rPr lang="en-US" altLang="en-US" sz="2000" dirty="0" smtClean="0"/>
              <a:t>Top level of Main  Repository</a:t>
            </a:r>
          </a:p>
          <a:p>
            <a:pPr eaLnBrk="1" hangingPunct="1">
              <a:lnSpc>
                <a:spcPct val="75000"/>
              </a:lnSpc>
            </a:pPr>
            <a:endParaRPr lang="en-US" altLang="en-US" sz="900" dirty="0" smtClean="0"/>
          </a:p>
          <a:p>
            <a:pPr lvl="1" eaLnBrk="1" hangingPunct="1">
              <a:lnSpc>
                <a:spcPct val="75000"/>
              </a:lnSpc>
            </a:pPr>
            <a:endParaRPr lang="en-US" altLang="en-US" sz="1600" b="1" dirty="0" smtClean="0"/>
          </a:p>
        </p:txBody>
      </p:sp>
      <p:pic>
        <p:nvPicPr>
          <p:cNvPr id="49156" name="Picture 4" descr="PPTF6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5575"/>
            <a:ext cx="75438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4724400" y="3886200"/>
            <a:ext cx="685800" cy="838200"/>
          </a:xfrm>
          <a:prstGeom prst="ellipse">
            <a:avLst/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6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0"/>
            <a:ext cx="9144000" cy="5000334"/>
          </a:xfrm>
          <a:prstGeom prst="rect">
            <a:avLst/>
          </a:prstGeom>
        </p:spPr>
      </p:pic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Discussion Forum &amp; News for </a:t>
            </a:r>
            <a:r>
              <a:rPr lang="en-US" altLang="en-US" dirty="0" err="1" smtClean="0"/>
              <a:t>OpenDSS</a:t>
            </a:r>
            <a:endParaRPr lang="en-US" altLang="en-US" dirty="0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75000"/>
              </a:lnSpc>
            </a:pPr>
            <a:endParaRPr lang="en-US" altLang="en-US" sz="1600" b="1" dirty="0" smtClean="0"/>
          </a:p>
          <a:p>
            <a:pPr eaLnBrk="1" hangingPunct="1">
              <a:lnSpc>
                <a:spcPct val="75000"/>
              </a:lnSpc>
            </a:pPr>
            <a:endParaRPr lang="en-US" altLang="en-US" sz="900" dirty="0" smtClean="0"/>
          </a:p>
          <a:p>
            <a:pPr lvl="1" eaLnBrk="1" hangingPunct="1">
              <a:lnSpc>
                <a:spcPct val="75000"/>
              </a:lnSpc>
            </a:pPr>
            <a:endParaRPr lang="en-US" altLang="en-US" sz="1600" b="1" dirty="0" smtClean="0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4835237" y="1826491"/>
            <a:ext cx="685800" cy="838200"/>
          </a:xfrm>
          <a:prstGeom prst="ellipse">
            <a:avLst/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4229100" y="1840924"/>
            <a:ext cx="685800" cy="838200"/>
          </a:xfrm>
          <a:prstGeom prst="ellipse">
            <a:avLst/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6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" y="2350356"/>
            <a:ext cx="7133333" cy="4066667"/>
          </a:xfrm>
          <a:prstGeom prst="rect">
            <a:avLst/>
          </a:prstGeom>
        </p:spPr>
      </p:pic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Installing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tabLst>
                <a:tab pos="4119563" algn="l"/>
              </a:tabLst>
              <a:defRPr/>
            </a:pPr>
            <a:r>
              <a:rPr lang="en-US" dirty="0" smtClean="0"/>
              <a:t>EPRI Link Page</a:t>
            </a:r>
          </a:p>
          <a:p>
            <a:pPr marL="455613" lvl="2" indent="-173038">
              <a:tabLst>
                <a:tab pos="4119563" algn="l"/>
              </a:tabLst>
              <a:defRPr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smartgrid.epri.com/SimulationTool.aspx</a:t>
            </a:r>
            <a:endParaRPr lang="en-US" dirty="0" smtClean="0"/>
          </a:p>
          <a:p>
            <a:pPr marL="344488" indent="-457200" eaLnBrk="1" hangingPunct="1">
              <a:tabLst>
                <a:tab pos="4119563" algn="l"/>
              </a:tabLst>
              <a:defRPr/>
            </a:pPr>
            <a:endParaRPr lang="en-US" sz="2000" dirty="0" smtClean="0">
              <a:cs typeface="Arial" pitchFamily="34" charset="0"/>
            </a:endParaRPr>
          </a:p>
          <a:p>
            <a:pPr marL="344488" indent="-457200" eaLnBrk="1" hangingPunct="1">
              <a:tabLst>
                <a:tab pos="4119563" algn="l"/>
              </a:tabLst>
              <a:defRPr/>
            </a:pPr>
            <a:endParaRPr lang="en-US" sz="2000" dirty="0" smtClean="0">
              <a:cs typeface="Arial" pitchFamily="34" charset="0"/>
            </a:endParaRP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7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Validation of OpenDSS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000" smtClean="0"/>
              <a:t>EPRI routinely checks OpenDSS power flow results against CYME, SYNERGEE, WindMil, and other programs after converting data sets for various projects.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000" smtClean="0"/>
              <a:t>The OpenDSS program has been benchmarked against all the IEEE Test Feeders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smtClean="0"/>
              <a:t>(</a:t>
            </a:r>
            <a:r>
              <a:rPr lang="en-US" altLang="en-US" sz="2000" smtClean="0">
                <a:hlinkClick r:id="rId3"/>
              </a:rPr>
              <a:t>http://ewh.ieee.org/soc/pes/dsacom/testfeeders/</a:t>
            </a:r>
            <a:r>
              <a:rPr lang="en-US" altLang="en-US" sz="2000" smtClean="0"/>
              <a:t>).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smtClean="0"/>
              <a:t>OpenDSS was used to develop the NEV test feeder and the 8500-node test feeder.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000" smtClean="0"/>
              <a:t>Being used to develop the DG Protection test feeder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000" smtClean="0"/>
              <a:t>For the EPRI Green Circuits project, computed load characteristics were calibrated against measured data.</a:t>
            </a:r>
          </a:p>
          <a:p>
            <a:pPr eaLnBrk="1" hangingPunct="1">
              <a:lnSpc>
                <a:spcPct val="100000"/>
              </a:lnSpc>
            </a:pPr>
            <a:endParaRPr lang="en-US" altLang="en-US" sz="2000" smtClean="0"/>
          </a:p>
        </p:txBody>
      </p:sp>
    </p:spTree>
    <p:extLst>
      <p:ext uri="{BB962C8B-B14F-4D97-AF65-F5344CB8AC3E}">
        <p14:creationId xmlns:p14="http://schemas.microsoft.com/office/powerpoint/2010/main" val="48583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can OpenDSS be used for?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800" smtClean="0"/>
              <a:t>Simple power flow (unbalanced, n-phase)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800" smtClean="0"/>
              <a:t>Daily loading simulations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800" smtClean="0"/>
              <a:t>Yearly loading simulations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800" smtClean="0"/>
              <a:t>Duty cycle simulations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800" smtClean="0"/>
              <a:t>Impulse loads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800" smtClean="0"/>
              <a:t>Rock crushers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800" smtClean="0"/>
              <a:t>Car crushers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800" smtClean="0"/>
              <a:t>Renewable generation</a:t>
            </a:r>
          </a:p>
        </p:txBody>
      </p:sp>
    </p:spTree>
    <p:extLst>
      <p:ext uri="{BB962C8B-B14F-4D97-AF65-F5344CB8AC3E}">
        <p14:creationId xmlns:p14="http://schemas.microsoft.com/office/powerpoint/2010/main" val="15430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has OpenDSS be used for?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6050"/>
            <a:ext cx="8226425" cy="49085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Hybrid simulation of communications and power networks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Geomagnetically-Induced Current  (GIC) flow (solar storms)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Power delivery loss evaluations (EPRI Green circuits program - &gt; 80 feeders)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Voltage optimization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PEV/PHEV impact simulations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Community energy storage (EPRI Smart Grid Demo)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High-frequency harmonic/interharmonic interference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Various unusual transformer configurations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Transformer frequency response analysis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Distribution automation control algorithm assessment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Impact of tankless electric water heaters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Wind farm collector simulations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Wind farm interaction with transmission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Wind generation impact on capacitor switching and regulator/LTC tapchanger operations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Protection system simulation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Open-conductor fault conditions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Circulating currents on transmission skywires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Ground voltage rise during faults on lines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Stray voltage simulations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Industrial load harmonics studies/filter design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Distribution feeder harmonics analysis, triplen harmonic filter design</a:t>
            </a:r>
          </a:p>
          <a:p>
            <a:pPr eaLnBrk="1" hangingPunct="1">
              <a:lnSpc>
                <a:spcPct val="75000"/>
              </a:lnSpc>
            </a:pPr>
            <a:endParaRPr lang="en-US" altLang="en-US" sz="1400" smtClean="0"/>
          </a:p>
          <a:p>
            <a:pPr eaLnBrk="1" hangingPunct="1">
              <a:lnSpc>
                <a:spcPct val="75000"/>
              </a:lnSpc>
            </a:pPr>
            <a:r>
              <a:rPr lang="en-US" altLang="en-US" sz="1400" smtClean="0"/>
              <a:t>And many more ….</a:t>
            </a:r>
          </a:p>
          <a:p>
            <a:pPr eaLnBrk="1" hangingPunct="1">
              <a:lnSpc>
                <a:spcPct val="75000"/>
              </a:lnSpc>
              <a:buFontTx/>
              <a:buNone/>
            </a:pPr>
            <a:endParaRPr lang="en-US" altLang="en-US" sz="1400" smtClean="0"/>
          </a:p>
        </p:txBody>
      </p:sp>
    </p:spTree>
    <p:extLst>
      <p:ext uri="{BB962C8B-B14F-4D97-AF65-F5344CB8AC3E}">
        <p14:creationId xmlns:p14="http://schemas.microsoft.com/office/powerpoint/2010/main" val="232482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Distribution Systems and Modeling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19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What’s Next?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It’s time to address other Distribution System Analysis problems</a:t>
            </a:r>
          </a:p>
          <a:p>
            <a:pPr lvl="1"/>
            <a:r>
              <a:rPr lang="en-US" altLang="en-US" smtClean="0"/>
              <a:t>Microgrids</a:t>
            </a:r>
          </a:p>
          <a:p>
            <a:pPr lvl="1"/>
            <a:r>
              <a:rPr lang="en-US" altLang="en-US" smtClean="0"/>
              <a:t>Advanced inverters</a:t>
            </a:r>
          </a:p>
          <a:p>
            <a:pPr lvl="1"/>
            <a:r>
              <a:rPr lang="en-US" altLang="en-US" smtClean="0"/>
              <a:t>Probabilistic planning</a:t>
            </a:r>
          </a:p>
          <a:p>
            <a:pPr lvl="1"/>
            <a:r>
              <a:rPr lang="en-US" altLang="en-US" smtClean="0"/>
              <a:t>DMS and DA </a:t>
            </a:r>
          </a:p>
          <a:p>
            <a:pPr lvl="1"/>
            <a:r>
              <a:rPr lang="en-US" altLang="en-US" smtClean="0"/>
              <a:t>Communications and control latency</a:t>
            </a:r>
          </a:p>
          <a:p>
            <a:pPr lvl="1"/>
            <a:r>
              <a:rPr lang="en-US" altLang="en-US" smtClean="0"/>
              <a:t>Masking of load growth by PV and other DG</a:t>
            </a:r>
          </a:p>
          <a:p>
            <a:pPr lvl="1"/>
            <a:r>
              <a:rPr lang="en-US" altLang="en-US" smtClean="0"/>
              <a:t>Recloser siting</a:t>
            </a:r>
          </a:p>
          <a:p>
            <a:pPr lvl="1"/>
            <a:r>
              <a:rPr lang="en-US" altLang="en-US" smtClean="0"/>
              <a:t>Training next generation distribution engineer for the “Integrated Grid”</a:t>
            </a:r>
          </a:p>
        </p:txBody>
      </p:sp>
    </p:spTree>
    <p:extLst>
      <p:ext uri="{BB962C8B-B14F-4D97-AF65-F5344CB8AC3E}">
        <p14:creationId xmlns:p14="http://schemas.microsoft.com/office/powerpoint/2010/main" val="3727196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EPRI’s Vision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Distribution planning and distribution management systems (DMS) will converge </a:t>
            </a:r>
          </a:p>
          <a:p>
            <a:pPr lvl="1"/>
            <a:r>
              <a:rPr lang="en-US" altLang="en-US" smtClean="0"/>
              <a:t>Into a unified set of analysis tools. </a:t>
            </a:r>
          </a:p>
          <a:p>
            <a:r>
              <a:rPr lang="en-US" altLang="en-US" sz="2800" b="1" smtClean="0"/>
              <a:t>Real-time analysis and planning analysis will merge into common tools. </a:t>
            </a:r>
          </a:p>
          <a:p>
            <a:r>
              <a:rPr lang="en-US" altLang="en-US" smtClean="0"/>
              <a:t>Distribution system analysis tools will continue to play an important role, </a:t>
            </a:r>
          </a:p>
          <a:p>
            <a:pPr lvl="1"/>
            <a:r>
              <a:rPr lang="en-US" altLang="en-US" smtClean="0"/>
              <a:t>Although they might appear in a much different form than today.</a:t>
            </a:r>
          </a:p>
          <a:p>
            <a:pPr>
              <a:buFontTx/>
              <a:buNone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77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OpenDSS</a:t>
            </a:r>
            <a:r>
              <a:rPr lang="en-US" dirty="0" smtClean="0"/>
              <a:t>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53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Math …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mtClean="0"/>
              <a:t>Nearly everything results in a </a:t>
            </a:r>
            <a:r>
              <a:rPr lang="en-US" altLang="en-US" b="1" smtClean="0"/>
              <a:t>matrix</a:t>
            </a:r>
            <a:r>
              <a:rPr lang="en-US" altLang="en-US" smtClean="0"/>
              <a:t> or </a:t>
            </a:r>
            <a:r>
              <a:rPr lang="en-US" altLang="en-US" b="1" smtClean="0"/>
              <a:t>array</a:t>
            </a:r>
          </a:p>
          <a:p>
            <a:pPr lvl="1"/>
            <a:r>
              <a:rPr lang="en-US" altLang="en-US" b="1" smtClean="0"/>
              <a:t>Nodal Admittance </a:t>
            </a:r>
            <a:r>
              <a:rPr lang="en-US" altLang="en-US" smtClean="0"/>
              <a:t>formulation</a:t>
            </a:r>
          </a:p>
          <a:p>
            <a:pPr lvl="1"/>
            <a:r>
              <a:rPr lang="en-US" altLang="en-US" smtClean="0"/>
              <a:t>Circuit elements modeled by primitive admittance matrices </a:t>
            </a:r>
          </a:p>
          <a:p>
            <a:pPr lvl="2"/>
            <a:r>
              <a:rPr lang="en-US" altLang="en-US" i="1" smtClean="0"/>
              <a:t>Y</a:t>
            </a:r>
            <a:r>
              <a:rPr lang="en-US" altLang="en-US" i="1" baseline="-25000" smtClean="0"/>
              <a:t>prim</a:t>
            </a:r>
          </a:p>
          <a:p>
            <a:pPr lvl="1"/>
            <a:r>
              <a:rPr lang="en-US" altLang="en-US" b="1" smtClean="0"/>
              <a:t>Primitive Y </a:t>
            </a:r>
            <a:r>
              <a:rPr lang="en-US" altLang="en-US" smtClean="0"/>
              <a:t>matrices used to build </a:t>
            </a:r>
            <a:r>
              <a:rPr lang="en-US" altLang="en-US" b="1" smtClean="0"/>
              <a:t>System Y </a:t>
            </a:r>
            <a:r>
              <a:rPr lang="en-US" altLang="en-US" smtClean="0"/>
              <a:t>matrix </a:t>
            </a:r>
          </a:p>
          <a:p>
            <a:pPr lvl="1">
              <a:buFontTx/>
              <a:buNone/>
            </a:pPr>
            <a:endParaRPr lang="en-US" altLang="en-US" baseline="-25000" smtClean="0"/>
          </a:p>
          <a:p>
            <a:r>
              <a:rPr lang="en-US" altLang="en-US" smtClean="0"/>
              <a:t>OpenDSS Works In</a:t>
            </a:r>
          </a:p>
          <a:p>
            <a:pPr lvl="1"/>
            <a:r>
              <a:rPr lang="en-US" altLang="en-US" smtClean="0"/>
              <a:t>Phase domain</a:t>
            </a:r>
          </a:p>
          <a:p>
            <a:pPr lvl="1"/>
            <a:r>
              <a:rPr lang="en-US" altLang="en-US" smtClean="0"/>
              <a:t>Actual volts and amps</a:t>
            </a:r>
          </a:p>
          <a:p>
            <a:pPr lvl="1"/>
            <a:r>
              <a:rPr lang="en-US" altLang="en-US" smtClean="0"/>
              <a:t>Symmetrical components and per units not used </a:t>
            </a:r>
            <a:r>
              <a:rPr lang="en-US" altLang="en-US" i="1" smtClean="0"/>
              <a:t>inside</a:t>
            </a:r>
            <a:r>
              <a:rPr lang="en-US" altLang="en-US" smtClean="0"/>
              <a:t> the program !!  -- Input and output only!</a:t>
            </a:r>
          </a:p>
        </p:txBody>
      </p:sp>
    </p:spTree>
    <p:extLst>
      <p:ext uri="{BB962C8B-B14F-4D97-AF65-F5344CB8AC3E}">
        <p14:creationId xmlns:p14="http://schemas.microsoft.com/office/powerpoint/2010/main" val="3196335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Primitive Y Matrix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6425" cy="4935538"/>
          </a:xfrm>
        </p:spPr>
        <p:txBody>
          <a:bodyPr/>
          <a:lstStyle/>
          <a:p>
            <a:r>
              <a:rPr lang="en-US" altLang="en-US" smtClean="0"/>
              <a:t>Simple Resistor</a:t>
            </a:r>
          </a:p>
        </p:txBody>
      </p:sp>
      <p:pic>
        <p:nvPicPr>
          <p:cNvPr id="71684" name="Picture 5" descr="C:\Users\prdu001\OpenDSS\Training\Oncor2014\Yprim-R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4811713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800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Primitive Y Matrix, cont’d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6425" cy="4935538"/>
          </a:xfrm>
        </p:spPr>
        <p:txBody>
          <a:bodyPr/>
          <a:lstStyle/>
          <a:p>
            <a:r>
              <a:rPr lang="en-US" altLang="en-US" smtClean="0"/>
              <a:t>LINE  model</a:t>
            </a:r>
          </a:p>
        </p:txBody>
      </p:sp>
      <p:pic>
        <p:nvPicPr>
          <p:cNvPr id="72708" name="Picture 5" descr="C:\Users\prdu001\OpenDSS\Training\Oncor2014\Yprim-Line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495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86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about 3-phase elements?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Simply let </a:t>
            </a:r>
            <a:r>
              <a:rPr lang="en-US" altLang="en-US" b="1" smtClean="0"/>
              <a:t>R, X, B, G, C</a:t>
            </a:r>
            <a:r>
              <a:rPr lang="en-US" altLang="en-US" smtClean="0"/>
              <a:t>, etc. represent </a:t>
            </a:r>
            <a:r>
              <a:rPr lang="en-US" altLang="en-US" b="1" smtClean="0"/>
              <a:t>3x3</a:t>
            </a:r>
            <a:r>
              <a:rPr lang="en-US" altLang="en-US" smtClean="0"/>
              <a:t> matrix</a:t>
            </a:r>
          </a:p>
          <a:p>
            <a:pPr lvl="1"/>
            <a:r>
              <a:rPr lang="en-US" altLang="en-US" smtClean="0"/>
              <a:t>Notation stays the same</a:t>
            </a:r>
          </a:p>
          <a:p>
            <a:endParaRPr lang="en-US" altLang="en-US" smtClean="0"/>
          </a:p>
          <a:p>
            <a:r>
              <a:rPr lang="en-US" altLang="en-US" smtClean="0"/>
              <a:t>And it works!</a:t>
            </a:r>
          </a:p>
          <a:p>
            <a:endParaRPr lang="en-US" altLang="en-US" smtClean="0"/>
          </a:p>
          <a:p>
            <a:r>
              <a:rPr lang="en-US" altLang="en-US" smtClean="0"/>
              <a:t>I1, I2, V1, V2 etc become 3x1 vectors</a:t>
            </a:r>
          </a:p>
          <a:p>
            <a:endParaRPr lang="en-US" altLang="en-US" smtClean="0"/>
          </a:p>
          <a:p>
            <a:r>
              <a:rPr lang="en-US" altLang="en-US" smtClean="0"/>
              <a:t>This is basically how all the Circuit Element (CktElement) models in OpenDSS work.</a:t>
            </a:r>
          </a:p>
        </p:txBody>
      </p:sp>
    </p:spTree>
    <p:extLst>
      <p:ext uri="{BB962C8B-B14F-4D97-AF65-F5344CB8AC3E}">
        <p14:creationId xmlns:p14="http://schemas.microsoft.com/office/powerpoint/2010/main" val="3971924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Network Model</a:t>
            </a:r>
          </a:p>
        </p:txBody>
      </p:sp>
      <p:pic>
        <p:nvPicPr>
          <p:cNvPr id="74755" name="Picture 4" descr="C:\Users\prdu001\OpenDSS\Training\Oncor2014\Network Model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64643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754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Nodal Admittance Equations</a:t>
            </a:r>
          </a:p>
        </p:txBody>
      </p:sp>
      <p:sp>
        <p:nvSpPr>
          <p:cNvPr id="75779" name="TextBox 2"/>
          <p:cNvSpPr txBox="1">
            <a:spLocks noChangeArrowheads="1"/>
          </p:cNvSpPr>
          <p:nvPr/>
        </p:nvSpPr>
        <p:spPr bwMode="auto">
          <a:xfrm>
            <a:off x="1143000" y="2057400"/>
            <a:ext cx="6858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75780" name="TextBox 3"/>
          <p:cNvSpPr txBox="1">
            <a:spLocks noChangeArrowheads="1"/>
          </p:cNvSpPr>
          <p:nvPr/>
        </p:nvSpPr>
        <p:spPr bwMode="auto">
          <a:xfrm>
            <a:off x="1981200" y="3429000"/>
            <a:ext cx="457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75781" name="TextBox 4"/>
          <p:cNvSpPr txBox="1">
            <a:spLocks noChangeArrowheads="1"/>
          </p:cNvSpPr>
          <p:nvPr/>
        </p:nvSpPr>
        <p:spPr bwMode="auto">
          <a:xfrm>
            <a:off x="3581400" y="2667000"/>
            <a:ext cx="1600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/>
              <a:t>Y</a:t>
            </a:r>
            <a:r>
              <a:rPr lang="en-US" altLang="en-US" sz="2800" baseline="-25000"/>
              <a:t>SYSTEM</a:t>
            </a:r>
          </a:p>
        </p:txBody>
      </p:sp>
      <p:sp>
        <p:nvSpPr>
          <p:cNvPr id="75782" name="TextBox 5"/>
          <p:cNvSpPr txBox="1">
            <a:spLocks noChangeArrowheads="1"/>
          </p:cNvSpPr>
          <p:nvPr/>
        </p:nvSpPr>
        <p:spPr bwMode="auto">
          <a:xfrm>
            <a:off x="3352800" y="3886200"/>
            <a:ext cx="160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 x N</a:t>
            </a:r>
            <a:endParaRPr lang="en-US" altLang="en-US" baseline="-25000"/>
          </a:p>
        </p:txBody>
      </p:sp>
      <p:sp>
        <p:nvSpPr>
          <p:cNvPr id="75783" name="TextBox 6"/>
          <p:cNvSpPr txBox="1">
            <a:spLocks noChangeArrowheads="1"/>
          </p:cNvSpPr>
          <p:nvPr/>
        </p:nvSpPr>
        <p:spPr bwMode="auto">
          <a:xfrm>
            <a:off x="3352800" y="4267200"/>
            <a:ext cx="160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(Sparse)</a:t>
            </a:r>
            <a:endParaRPr lang="en-US" altLang="en-US" baseline="-25000"/>
          </a:p>
        </p:txBody>
      </p:sp>
      <p:sp>
        <p:nvSpPr>
          <p:cNvPr id="75784" name="TextBox 7"/>
          <p:cNvSpPr txBox="1">
            <a:spLocks noChangeArrowheads="1"/>
          </p:cNvSpPr>
          <p:nvPr/>
        </p:nvSpPr>
        <p:spPr bwMode="auto">
          <a:xfrm>
            <a:off x="6324600" y="1905000"/>
            <a:ext cx="68580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75785" name="TextBox 8"/>
          <p:cNvSpPr txBox="1">
            <a:spLocks noChangeArrowheads="1"/>
          </p:cNvSpPr>
          <p:nvPr/>
        </p:nvSpPr>
        <p:spPr bwMode="auto">
          <a:xfrm>
            <a:off x="838200" y="6019800"/>
            <a:ext cx="3810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 = Number of </a:t>
            </a:r>
            <a:r>
              <a:rPr lang="en-US" altLang="en-US" u="sng"/>
              <a:t>NODES</a:t>
            </a:r>
            <a:r>
              <a:rPr lang="en-US" altLang="en-US"/>
              <a:t>  (not BUSES)</a:t>
            </a:r>
          </a:p>
        </p:txBody>
      </p:sp>
      <p:sp>
        <p:nvSpPr>
          <p:cNvPr id="75786" name="Left Bracket 9"/>
          <p:cNvSpPr>
            <a:spLocks/>
          </p:cNvSpPr>
          <p:nvPr/>
        </p:nvSpPr>
        <p:spPr bwMode="auto">
          <a:xfrm>
            <a:off x="1219200" y="20574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87" name="Left Bracket 10"/>
          <p:cNvSpPr>
            <a:spLocks/>
          </p:cNvSpPr>
          <p:nvPr/>
        </p:nvSpPr>
        <p:spPr bwMode="auto">
          <a:xfrm flipH="1">
            <a:off x="1600200" y="20574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88" name="Left Bracket 11"/>
          <p:cNvSpPr>
            <a:spLocks/>
          </p:cNvSpPr>
          <p:nvPr/>
        </p:nvSpPr>
        <p:spPr bwMode="auto">
          <a:xfrm>
            <a:off x="6400800" y="19050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89" name="Left Bracket 12"/>
          <p:cNvSpPr>
            <a:spLocks/>
          </p:cNvSpPr>
          <p:nvPr/>
        </p:nvSpPr>
        <p:spPr bwMode="auto">
          <a:xfrm flipH="1">
            <a:off x="6781800" y="19050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90" name="Left Bracket 13"/>
          <p:cNvSpPr>
            <a:spLocks/>
          </p:cNvSpPr>
          <p:nvPr/>
        </p:nvSpPr>
        <p:spPr bwMode="auto">
          <a:xfrm>
            <a:off x="2590800" y="19812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91" name="Left Bracket 14"/>
          <p:cNvSpPr>
            <a:spLocks/>
          </p:cNvSpPr>
          <p:nvPr/>
        </p:nvSpPr>
        <p:spPr bwMode="auto">
          <a:xfrm flipH="1">
            <a:off x="5943600" y="1905000"/>
            <a:ext cx="152400" cy="3657600"/>
          </a:xfrm>
          <a:prstGeom prst="leftBracket">
            <a:avLst>
              <a:gd name="adj" fmla="val 8333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691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Solving the Power Flow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Once the circuit model is connected properly the next step is to </a:t>
            </a:r>
            <a:r>
              <a:rPr lang="en-US" altLang="en-US" b="1" smtClean="0">
                <a:solidFill>
                  <a:srgbClr val="FF0000"/>
                </a:solidFill>
              </a:rPr>
              <a:t>Solve</a:t>
            </a:r>
            <a:r>
              <a:rPr lang="en-US" altLang="en-US" smtClean="0"/>
              <a:t> the base power flow</a:t>
            </a:r>
          </a:p>
          <a:p>
            <a:pPr eaLnBrk="1" hangingPunct="1"/>
            <a:r>
              <a:rPr lang="en-US" altLang="en-US" smtClean="0"/>
              <a:t>PC elements (i.e., Loads) are usually </a:t>
            </a:r>
            <a:r>
              <a:rPr lang="en-US" altLang="en-US" b="1" smtClean="0"/>
              <a:t>nonlinear</a:t>
            </a:r>
          </a:p>
          <a:p>
            <a:pPr eaLnBrk="1" hangingPunct="1"/>
            <a:r>
              <a:rPr lang="en-US" altLang="en-US" smtClean="0"/>
              <a:t>Loads are linearized to a Norton equivalent based on nominal 100% rated voltage.</a:t>
            </a:r>
          </a:p>
          <a:p>
            <a:pPr lvl="1" eaLnBrk="1" hangingPunct="1"/>
            <a:r>
              <a:rPr lang="en-US" altLang="en-US" smtClean="0"/>
              <a:t>Current source is “</a:t>
            </a:r>
            <a:r>
              <a:rPr lang="en-US" altLang="en-US" b="1" smtClean="0"/>
              <a:t>compensation current</a:t>
            </a:r>
            <a:r>
              <a:rPr lang="en-US" altLang="en-US" smtClean="0"/>
              <a:t>”</a:t>
            </a:r>
          </a:p>
          <a:p>
            <a:pPr lvl="1" eaLnBrk="1" hangingPunct="1"/>
            <a:r>
              <a:rPr lang="en-US" altLang="en-US" smtClean="0"/>
              <a:t>Compensates for the nonlinear characteristic</a:t>
            </a:r>
          </a:p>
          <a:p>
            <a:pPr eaLnBrk="1" hangingPunct="1"/>
            <a:r>
              <a:rPr lang="en-US" altLang="en-US" smtClean="0"/>
              <a:t>A </a:t>
            </a:r>
            <a:r>
              <a:rPr lang="en-US" altLang="en-US" i="1" smtClean="0"/>
              <a:t>fixed point </a:t>
            </a:r>
            <a:r>
              <a:rPr lang="en-US" altLang="en-US" smtClean="0"/>
              <a:t>iterative solution algorithm is employed for most solutions</a:t>
            </a:r>
          </a:p>
          <a:p>
            <a:pPr eaLnBrk="1" hangingPunct="1"/>
            <a:r>
              <a:rPr lang="en-US" altLang="en-US" smtClean="0"/>
              <a:t>This method allows for flexible load models and is robust for most distribution systems</a:t>
            </a:r>
          </a:p>
        </p:txBody>
      </p:sp>
    </p:spTree>
    <p:extLst>
      <p:ext uri="{BB962C8B-B14F-4D97-AF65-F5344CB8AC3E}">
        <p14:creationId xmlns:p14="http://schemas.microsoft.com/office/powerpoint/2010/main" val="314215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The DG Screener is a front-end user interface to the EPRI </a:t>
            </a:r>
            <a:r>
              <a:rPr lang="en-US" altLang="en-US" dirty="0" err="1"/>
              <a:t>OpenDSS</a:t>
            </a:r>
            <a:r>
              <a:rPr lang="en-US" altLang="en-US" dirty="0"/>
              <a:t> Program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altLang="en-US" dirty="0" smtClean="0"/>
          </a:p>
          <a:p>
            <a:pPr eaLnBrk="1" hangingPunct="1"/>
            <a:r>
              <a:rPr lang="en-US" altLang="en-US" dirty="0" err="1" smtClean="0"/>
              <a:t>OpenDSS</a:t>
            </a:r>
            <a:r>
              <a:rPr lang="en-US" altLang="en-US" dirty="0" smtClean="0"/>
              <a:t> is a script-driven, frequency-domain electrical circuit simulation tool</a:t>
            </a:r>
          </a:p>
          <a:p>
            <a:pPr lvl="1"/>
            <a:r>
              <a:rPr lang="en-US" altLang="en-US" dirty="0" smtClean="0"/>
              <a:t>It uses a basic nodal admittance circuit model that could be used for a wide variety of ac circuit analysis applications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err="1" smtClean="0"/>
              <a:t>OpenDSS</a:t>
            </a:r>
            <a:r>
              <a:rPr lang="en-US" altLang="en-US" dirty="0" smtClean="0"/>
              <a:t> has specific models for:</a:t>
            </a:r>
          </a:p>
          <a:p>
            <a:pPr lvl="1" eaLnBrk="1" hangingPunct="1"/>
            <a:r>
              <a:rPr lang="en-US" altLang="en-US" dirty="0" smtClean="0"/>
              <a:t>Supporting </a:t>
            </a:r>
            <a:r>
              <a:rPr lang="en-US" altLang="en-US" b="1" dirty="0" smtClean="0"/>
              <a:t>utility distribution system</a:t>
            </a:r>
            <a:r>
              <a:rPr lang="en-US" altLang="en-US" dirty="0" smtClean="0"/>
              <a:t> analysis</a:t>
            </a:r>
          </a:p>
          <a:p>
            <a:pPr lvl="1" eaLnBrk="1" hangingPunct="1"/>
            <a:r>
              <a:rPr lang="en-US" altLang="en-US" dirty="0" smtClean="0"/>
              <a:t>Initially designed for the </a:t>
            </a:r>
            <a:r>
              <a:rPr lang="en-US" altLang="en-US" b="1" dirty="0" smtClean="0"/>
              <a:t>unbalanced, multi-phase North American </a:t>
            </a:r>
            <a:r>
              <a:rPr lang="en-US" altLang="en-US" dirty="0" smtClean="0"/>
              <a:t>power distribution systems</a:t>
            </a:r>
          </a:p>
          <a:p>
            <a:pPr lvl="1" eaLnBrk="1" hangingPunct="1"/>
            <a:r>
              <a:rPr lang="en-US" altLang="en-US" dirty="0" smtClean="0"/>
              <a:t>Can also model European-style systems</a:t>
            </a:r>
          </a:p>
          <a:p>
            <a:pPr lvl="3" eaLnBrk="1" hangingPunct="1"/>
            <a:r>
              <a:rPr lang="en-US" altLang="en-US" dirty="0" smtClean="0"/>
              <a:t>These typically have a simpler structure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1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 (a PC Element)</a:t>
            </a: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419350"/>
            <a:ext cx="5799137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690688" y="4697413"/>
            <a:ext cx="421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(One-Line Diagram)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354013" y="1509713"/>
            <a:ext cx="419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/>
              <a:t>General Concept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6046788" y="4529138"/>
            <a:ext cx="26781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Goes into System Y Matrix</a:t>
            </a: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 flipH="1" flipV="1">
            <a:off x="3733800" y="3889375"/>
            <a:ext cx="2381250" cy="8143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5991225" y="1819275"/>
            <a:ext cx="26781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Added into Injection Current Vector</a:t>
            </a:r>
          </a:p>
        </p:txBody>
      </p:sp>
      <p:sp>
        <p:nvSpPr>
          <p:cNvPr id="77833" name="Line 9"/>
          <p:cNvSpPr>
            <a:spLocks noChangeShapeType="1"/>
          </p:cNvSpPr>
          <p:nvPr/>
        </p:nvSpPr>
        <p:spPr bwMode="auto">
          <a:xfrm flipH="1">
            <a:off x="5078413" y="2259013"/>
            <a:ext cx="1312862" cy="979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506413" y="5553075"/>
            <a:ext cx="6356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Most Power Conversion (PC) Elements are Modeled Like This</a:t>
            </a:r>
          </a:p>
        </p:txBody>
      </p:sp>
    </p:spTree>
    <p:extLst>
      <p:ext uri="{BB962C8B-B14F-4D97-AF65-F5344CB8AC3E}">
        <p14:creationId xmlns:p14="http://schemas.microsoft.com/office/powerpoint/2010/main" val="110408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  - 3-phase Y connected</a:t>
            </a:r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716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9530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6553200" y="17526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1</a:t>
            </a: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6553200" y="35814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2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6553200" y="54102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3</a:t>
            </a:r>
          </a:p>
        </p:txBody>
      </p:sp>
      <p:sp>
        <p:nvSpPr>
          <p:cNvPr id="78857" name="Freeform 9"/>
          <p:cNvSpPr>
            <a:spLocks/>
          </p:cNvSpPr>
          <p:nvPr/>
        </p:nvSpPr>
        <p:spPr bwMode="auto">
          <a:xfrm>
            <a:off x="609600" y="1447800"/>
            <a:ext cx="2743200" cy="1219200"/>
          </a:xfrm>
          <a:custGeom>
            <a:avLst/>
            <a:gdLst>
              <a:gd name="T0" fmla="*/ 2147483647 w 1728"/>
              <a:gd name="T1" fmla="*/ 0 h 768"/>
              <a:gd name="T2" fmla="*/ 2147483647 w 1728"/>
              <a:gd name="T3" fmla="*/ 0 h 768"/>
              <a:gd name="T4" fmla="*/ 2147483647 w 1728"/>
              <a:gd name="T5" fmla="*/ 2147483647 h 768"/>
              <a:gd name="T6" fmla="*/ 0 w 1728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768"/>
              <a:gd name="T14" fmla="*/ 1728 w 1728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768">
                <a:moveTo>
                  <a:pt x="1728" y="0"/>
                </a:moveTo>
                <a:lnTo>
                  <a:pt x="576" y="0"/>
                </a:lnTo>
                <a:lnTo>
                  <a:pt x="576" y="768"/>
                </a:lnTo>
                <a:lnTo>
                  <a:pt x="0" y="768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58" name="Line 10"/>
          <p:cNvSpPr>
            <a:spLocks noChangeShapeType="1"/>
          </p:cNvSpPr>
          <p:nvPr/>
        </p:nvSpPr>
        <p:spPr bwMode="auto">
          <a:xfrm flipH="1">
            <a:off x="609600" y="3200400"/>
            <a:ext cx="27432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59" name="Freeform 11"/>
          <p:cNvSpPr>
            <a:spLocks/>
          </p:cNvSpPr>
          <p:nvPr/>
        </p:nvSpPr>
        <p:spPr bwMode="auto">
          <a:xfrm>
            <a:off x="609600" y="3886200"/>
            <a:ext cx="2743200" cy="1143000"/>
          </a:xfrm>
          <a:custGeom>
            <a:avLst/>
            <a:gdLst>
              <a:gd name="T0" fmla="*/ 2147483647 w 1728"/>
              <a:gd name="T1" fmla="*/ 2147483647 h 720"/>
              <a:gd name="T2" fmla="*/ 2147483647 w 1728"/>
              <a:gd name="T3" fmla="*/ 2147483647 h 720"/>
              <a:gd name="T4" fmla="*/ 2147483647 w 1728"/>
              <a:gd name="T5" fmla="*/ 0 h 720"/>
              <a:gd name="T6" fmla="*/ 0 w 1728"/>
              <a:gd name="T7" fmla="*/ 0 h 720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720"/>
              <a:gd name="T14" fmla="*/ 1728 w 1728"/>
              <a:gd name="T15" fmla="*/ 720 h 7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720">
                <a:moveTo>
                  <a:pt x="1728" y="720"/>
                </a:moveTo>
                <a:lnTo>
                  <a:pt x="528" y="720"/>
                </a:lnTo>
                <a:lnTo>
                  <a:pt x="528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60" name="Freeform 12"/>
          <p:cNvSpPr>
            <a:spLocks/>
          </p:cNvSpPr>
          <p:nvPr/>
        </p:nvSpPr>
        <p:spPr bwMode="auto">
          <a:xfrm>
            <a:off x="685800" y="2743200"/>
            <a:ext cx="2667000" cy="3581400"/>
          </a:xfrm>
          <a:custGeom>
            <a:avLst/>
            <a:gdLst>
              <a:gd name="T0" fmla="*/ 2147483647 w 1680"/>
              <a:gd name="T1" fmla="*/ 0 h 2256"/>
              <a:gd name="T2" fmla="*/ 2147483647 w 1680"/>
              <a:gd name="T3" fmla="*/ 0 h 2256"/>
              <a:gd name="T4" fmla="*/ 2147483647 w 1680"/>
              <a:gd name="T5" fmla="*/ 2147483647 h 2256"/>
              <a:gd name="T6" fmla="*/ 0 w 1680"/>
              <a:gd name="T7" fmla="*/ 2147483647 h 2256"/>
              <a:gd name="T8" fmla="*/ 0 60000 65536"/>
              <a:gd name="T9" fmla="*/ 0 60000 65536"/>
              <a:gd name="T10" fmla="*/ 0 60000 65536"/>
              <a:gd name="T11" fmla="*/ 0 60000 65536"/>
              <a:gd name="T12" fmla="*/ 0 w 1680"/>
              <a:gd name="T13" fmla="*/ 0 h 2256"/>
              <a:gd name="T14" fmla="*/ 1680 w 1680"/>
              <a:gd name="T15" fmla="*/ 2256 h 22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80" h="2256">
                <a:moveTo>
                  <a:pt x="1680" y="0"/>
                </a:moveTo>
                <a:lnTo>
                  <a:pt x="1056" y="0"/>
                </a:lnTo>
                <a:lnTo>
                  <a:pt x="1056" y="2256"/>
                </a:lnTo>
                <a:lnTo>
                  <a:pt x="0" y="2256"/>
                </a:lnTo>
              </a:path>
            </a:pathLst>
          </a:custGeom>
          <a:noFill/>
          <a:ln w="28575" cap="flat" cmpd="sng">
            <a:solidFill>
              <a:srgbClr val="FF505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61" name="Line 13"/>
          <p:cNvSpPr>
            <a:spLocks noChangeShapeType="1"/>
          </p:cNvSpPr>
          <p:nvPr/>
        </p:nvSpPr>
        <p:spPr bwMode="auto">
          <a:xfrm flipH="1">
            <a:off x="2362200" y="4495800"/>
            <a:ext cx="1066800" cy="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62" name="Line 14"/>
          <p:cNvSpPr>
            <a:spLocks noChangeShapeType="1"/>
          </p:cNvSpPr>
          <p:nvPr/>
        </p:nvSpPr>
        <p:spPr bwMode="auto">
          <a:xfrm flipH="1">
            <a:off x="2362200" y="6324600"/>
            <a:ext cx="990600" cy="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8863" name="Oval 15"/>
          <p:cNvSpPr>
            <a:spLocks noChangeArrowheads="1"/>
          </p:cNvSpPr>
          <p:nvPr/>
        </p:nvSpPr>
        <p:spPr bwMode="auto">
          <a:xfrm>
            <a:off x="533400" y="62484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64" name="Oval 16"/>
          <p:cNvSpPr>
            <a:spLocks noChangeArrowheads="1"/>
          </p:cNvSpPr>
          <p:nvPr/>
        </p:nvSpPr>
        <p:spPr bwMode="auto">
          <a:xfrm>
            <a:off x="533400" y="38100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65" name="Oval 17"/>
          <p:cNvSpPr>
            <a:spLocks noChangeArrowheads="1"/>
          </p:cNvSpPr>
          <p:nvPr/>
        </p:nvSpPr>
        <p:spPr bwMode="auto">
          <a:xfrm>
            <a:off x="533400" y="31242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66" name="Oval 18"/>
          <p:cNvSpPr>
            <a:spLocks noChangeArrowheads="1"/>
          </p:cNvSpPr>
          <p:nvPr/>
        </p:nvSpPr>
        <p:spPr bwMode="auto">
          <a:xfrm>
            <a:off x="533400" y="25908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867" name="Text Box 19"/>
          <p:cNvSpPr txBox="1">
            <a:spLocks noChangeArrowheads="1"/>
          </p:cNvSpPr>
          <p:nvPr/>
        </p:nvSpPr>
        <p:spPr bwMode="auto">
          <a:xfrm>
            <a:off x="152400" y="37338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</a:t>
            </a:r>
          </a:p>
        </p:txBody>
      </p:sp>
      <p:sp>
        <p:nvSpPr>
          <p:cNvPr id="78868" name="Text Box 20"/>
          <p:cNvSpPr txBox="1">
            <a:spLocks noChangeArrowheads="1"/>
          </p:cNvSpPr>
          <p:nvPr/>
        </p:nvSpPr>
        <p:spPr bwMode="auto">
          <a:xfrm>
            <a:off x="152400" y="30480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78869" name="Text Box 21"/>
          <p:cNvSpPr txBox="1">
            <a:spLocks noChangeArrowheads="1"/>
          </p:cNvSpPr>
          <p:nvPr/>
        </p:nvSpPr>
        <p:spPr bwMode="auto">
          <a:xfrm>
            <a:off x="152400" y="25146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</a:t>
            </a:r>
          </a:p>
        </p:txBody>
      </p:sp>
      <p:sp>
        <p:nvSpPr>
          <p:cNvPr id="78870" name="Text Box 22"/>
          <p:cNvSpPr txBox="1">
            <a:spLocks noChangeArrowheads="1"/>
          </p:cNvSpPr>
          <p:nvPr/>
        </p:nvSpPr>
        <p:spPr bwMode="auto">
          <a:xfrm>
            <a:off x="152400" y="60960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4</a:t>
            </a:r>
          </a:p>
        </p:txBody>
      </p: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0" y="54102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4 Conductors/Terminal</a:t>
            </a:r>
          </a:p>
        </p:txBody>
      </p:sp>
    </p:spTree>
    <p:extLst>
      <p:ext uri="{BB962C8B-B14F-4D97-AF65-F5344CB8AC3E}">
        <p14:creationId xmlns:p14="http://schemas.microsoft.com/office/powerpoint/2010/main" val="188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  - 3-phase Delta connected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716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953000"/>
            <a:ext cx="3684588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6553200" y="17526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1</a:t>
            </a: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6553200" y="35814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2</a:t>
            </a: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6553200" y="54102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Phase 3</a:t>
            </a:r>
          </a:p>
        </p:txBody>
      </p:sp>
      <p:sp>
        <p:nvSpPr>
          <p:cNvPr id="79881" name="Oval 9"/>
          <p:cNvSpPr>
            <a:spLocks noChangeArrowheads="1"/>
          </p:cNvSpPr>
          <p:nvPr/>
        </p:nvSpPr>
        <p:spPr bwMode="auto">
          <a:xfrm>
            <a:off x="2819400" y="47244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82" name="Oval 10"/>
          <p:cNvSpPr>
            <a:spLocks noChangeArrowheads="1"/>
          </p:cNvSpPr>
          <p:nvPr/>
        </p:nvSpPr>
        <p:spPr bwMode="auto">
          <a:xfrm>
            <a:off x="2819400" y="28956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83" name="Oval 11"/>
          <p:cNvSpPr>
            <a:spLocks noChangeArrowheads="1"/>
          </p:cNvSpPr>
          <p:nvPr/>
        </p:nvSpPr>
        <p:spPr bwMode="auto">
          <a:xfrm>
            <a:off x="2133600" y="3657600"/>
            <a:ext cx="152400" cy="152400"/>
          </a:xfrm>
          <a:prstGeom prst="ellipse">
            <a:avLst/>
          </a:prstGeom>
          <a:solidFill>
            <a:srgbClr val="0033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84" name="Text Box 12"/>
          <p:cNvSpPr txBox="1">
            <a:spLocks noChangeArrowheads="1"/>
          </p:cNvSpPr>
          <p:nvPr/>
        </p:nvSpPr>
        <p:spPr bwMode="auto">
          <a:xfrm>
            <a:off x="2667000" y="43434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</a:t>
            </a: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2743200" y="25146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1905000" y="33528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</a:t>
            </a:r>
          </a:p>
        </p:txBody>
      </p: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0" y="54102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 Conductors/Terminal</a:t>
            </a:r>
          </a:p>
        </p:txBody>
      </p:sp>
      <p:sp>
        <p:nvSpPr>
          <p:cNvPr id="79888" name="Freeform 16"/>
          <p:cNvSpPr>
            <a:spLocks/>
          </p:cNvSpPr>
          <p:nvPr/>
        </p:nvSpPr>
        <p:spPr bwMode="auto">
          <a:xfrm>
            <a:off x="2895600" y="2743200"/>
            <a:ext cx="457200" cy="457200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2147483647 h 288"/>
              <a:gd name="T4" fmla="*/ 2147483647 w 288"/>
              <a:gd name="T5" fmla="*/ 2147483647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288" y="0"/>
                </a:moveTo>
                <a:cubicBezTo>
                  <a:pt x="144" y="48"/>
                  <a:pt x="0" y="96"/>
                  <a:pt x="0" y="144"/>
                </a:cubicBezTo>
                <a:cubicBezTo>
                  <a:pt x="0" y="192"/>
                  <a:pt x="240" y="264"/>
                  <a:pt x="288" y="2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9889" name="Freeform 17"/>
          <p:cNvSpPr>
            <a:spLocks/>
          </p:cNvSpPr>
          <p:nvPr/>
        </p:nvSpPr>
        <p:spPr bwMode="auto">
          <a:xfrm>
            <a:off x="2895600" y="4495800"/>
            <a:ext cx="457200" cy="533400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2147483647 h 288"/>
              <a:gd name="T4" fmla="*/ 2147483647 w 288"/>
              <a:gd name="T5" fmla="*/ 2147483647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288" y="0"/>
                </a:moveTo>
                <a:cubicBezTo>
                  <a:pt x="144" y="48"/>
                  <a:pt x="0" y="96"/>
                  <a:pt x="0" y="144"/>
                </a:cubicBezTo>
                <a:cubicBezTo>
                  <a:pt x="0" y="192"/>
                  <a:pt x="240" y="264"/>
                  <a:pt x="288" y="2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9890" name="Freeform 18"/>
          <p:cNvSpPr>
            <a:spLocks/>
          </p:cNvSpPr>
          <p:nvPr/>
        </p:nvSpPr>
        <p:spPr bwMode="auto">
          <a:xfrm>
            <a:off x="2209800" y="1447800"/>
            <a:ext cx="1143000" cy="4876800"/>
          </a:xfrm>
          <a:custGeom>
            <a:avLst/>
            <a:gdLst>
              <a:gd name="T0" fmla="*/ 2147483647 w 288"/>
              <a:gd name="T1" fmla="*/ 0 h 288"/>
              <a:gd name="T2" fmla="*/ 0 w 288"/>
              <a:gd name="T3" fmla="*/ 2147483647 h 288"/>
              <a:gd name="T4" fmla="*/ 2147483647 w 288"/>
              <a:gd name="T5" fmla="*/ 2147483647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288" y="0"/>
                </a:moveTo>
                <a:cubicBezTo>
                  <a:pt x="144" y="48"/>
                  <a:pt x="0" y="96"/>
                  <a:pt x="0" y="144"/>
                </a:cubicBezTo>
                <a:cubicBezTo>
                  <a:pt x="0" y="192"/>
                  <a:pt x="240" y="264"/>
                  <a:pt x="288" y="28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Load Models  (Present version)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6425" cy="46751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1:Standard constant P+jQ load. (Default)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2:Constant impedance load. 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3:Const P, Quadratic Q (like a motor).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4:Nominal Linear P, Quadratic Q (feeder mix). </a:t>
            </a:r>
            <a:br>
              <a:rPr lang="en-US" altLang="en-US" smtClean="0"/>
            </a:br>
            <a:r>
              <a:rPr lang="en-US" altLang="en-US" smtClean="0"/>
              <a:t> Use this with CVRfactor.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5:Constant Current Magnitude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6:Const P, Fixed Q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7:Const P, Fixed Impedance Q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8: Special ZIP load model</a:t>
            </a:r>
          </a:p>
        </p:txBody>
      </p:sp>
    </p:spTree>
    <p:extLst>
      <p:ext uri="{BB962C8B-B14F-4D97-AF65-F5344CB8AC3E}">
        <p14:creationId xmlns:p14="http://schemas.microsoft.com/office/powerpoint/2010/main" val="18277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mtClean="0"/>
              <a:t>Standard P + jQ (constant power) Load Model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When the voltage goes out of the normal range for a load the model </a:t>
            </a:r>
            <a:r>
              <a:rPr lang="en-US" altLang="en-US" u="sng" smtClean="0"/>
              <a:t>reverts to a linear load</a:t>
            </a:r>
            <a:r>
              <a:rPr lang="en-US" altLang="en-US" smtClean="0"/>
              <a:t> model</a:t>
            </a:r>
          </a:p>
          <a:p>
            <a:pPr lvl="1" eaLnBrk="1" hangingPunct="1"/>
            <a:r>
              <a:rPr lang="en-US" altLang="en-US" smtClean="0"/>
              <a:t>This generally guarantees convergence</a:t>
            </a:r>
          </a:p>
          <a:p>
            <a:pPr lvl="2" eaLnBrk="1" hangingPunct="1"/>
            <a:r>
              <a:rPr lang="en-US" altLang="en-US" smtClean="0"/>
              <a:t>Even when a fault is applied</a:t>
            </a:r>
          </a:p>
          <a:p>
            <a:pPr lvl="1" eaLnBrk="1" hangingPunct="1"/>
            <a:r>
              <a:rPr lang="en-US" altLang="en-US" smtClean="0"/>
              <a:t>This script changes break points to +/- 10%:</a:t>
            </a:r>
          </a:p>
          <a:p>
            <a:pPr lvl="2" eaLnBrk="1" hangingPunct="1"/>
            <a:r>
              <a:rPr lang="en-US" altLang="en-US" smtClean="0"/>
              <a:t>Load.Load1.Vmaxpu=1.10</a:t>
            </a:r>
          </a:p>
          <a:p>
            <a:pPr lvl="2" eaLnBrk="1" hangingPunct="1"/>
            <a:r>
              <a:rPr lang="en-US" altLang="en-US" smtClean="0"/>
              <a:t>Load.Load1.Vminpu=0.90</a:t>
            </a:r>
          </a:p>
          <a:p>
            <a:pPr lvl="2" eaLnBrk="1" hangingPunct="1"/>
            <a:endParaRPr lang="en-US" altLang="en-US" smtClean="0"/>
          </a:p>
          <a:p>
            <a:pPr lvl="1" eaLnBrk="1" hangingPunct="1"/>
            <a:r>
              <a:rPr lang="en-US" altLang="en-US" sz="1800" smtClean="0"/>
              <a:t>Note: to solve some of the IEEE Radial Test feeders and match the published results, you have to set Vminpu to less than the lowest voltage published (usually about 0.80 per unit)</a:t>
            </a:r>
          </a:p>
        </p:txBody>
      </p:sp>
    </p:spTree>
    <p:extLst>
      <p:ext uri="{BB962C8B-B14F-4D97-AF65-F5344CB8AC3E}">
        <p14:creationId xmlns:p14="http://schemas.microsoft.com/office/powerpoint/2010/main" val="296140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Standard P + jQ Load Model  (Model=1)</a:t>
            </a: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90625"/>
            <a:ext cx="432435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867400" y="31242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95%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5791200" y="2286000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105%</a:t>
            </a:r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 flipH="1" flipV="1">
            <a:off x="4876800" y="3048000"/>
            <a:ext cx="1676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 flipH="1">
            <a:off x="4648200" y="2514600"/>
            <a:ext cx="1828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76200" y="3352800"/>
            <a:ext cx="1066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|I| = |S/V|</a:t>
            </a:r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 flipV="1">
            <a:off x="990600" y="2895600"/>
            <a:ext cx="3581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5791200" y="41910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Const Z</a:t>
            </a: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5715000" y="16764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Const Z</a:t>
            </a:r>
          </a:p>
        </p:txBody>
      </p:sp>
      <p:sp>
        <p:nvSpPr>
          <p:cNvPr id="82956" name="Line 12"/>
          <p:cNvSpPr>
            <a:spLocks noChangeShapeType="1"/>
          </p:cNvSpPr>
          <p:nvPr/>
        </p:nvSpPr>
        <p:spPr bwMode="auto">
          <a:xfrm flipH="1" flipV="1">
            <a:off x="4267200" y="3733800"/>
            <a:ext cx="2209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 flipH="1">
            <a:off x="4876800" y="1905000"/>
            <a:ext cx="1524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auto">
          <a:xfrm>
            <a:off x="6553200" y="2667000"/>
            <a:ext cx="1371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(Defaults*)</a:t>
            </a:r>
          </a:p>
        </p:txBody>
      </p:sp>
      <p:sp>
        <p:nvSpPr>
          <p:cNvPr id="82959" name="Text Box 15"/>
          <p:cNvSpPr txBox="1">
            <a:spLocks noChangeArrowheads="1"/>
          </p:cNvSpPr>
          <p:nvPr/>
        </p:nvSpPr>
        <p:spPr bwMode="auto">
          <a:xfrm>
            <a:off x="5562600" y="5334000"/>
            <a:ext cx="3505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* Change by setting </a:t>
            </a:r>
            <a:r>
              <a:rPr lang="en-US" altLang="en-US" i="1"/>
              <a:t>Vminpu</a:t>
            </a:r>
            <a:r>
              <a:rPr lang="en-US" altLang="en-US"/>
              <a:t> and </a:t>
            </a:r>
            <a:r>
              <a:rPr lang="en-US" altLang="en-US" i="1"/>
              <a:t>Vmaxpu</a:t>
            </a:r>
            <a:r>
              <a:rPr lang="en-US" altLang="en-US"/>
              <a:t> Properties</a:t>
            </a:r>
          </a:p>
        </p:txBody>
      </p:sp>
      <p:cxnSp>
        <p:nvCxnSpPr>
          <p:cNvPr id="82960" name="Straight Connector 16"/>
          <p:cNvCxnSpPr>
            <a:cxnSpLocks noChangeShapeType="1"/>
          </p:cNvCxnSpPr>
          <p:nvPr/>
        </p:nvCxnSpPr>
        <p:spPr bwMode="auto">
          <a:xfrm flipV="1">
            <a:off x="1828800" y="4495800"/>
            <a:ext cx="1219200" cy="16002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1" name="Straight Connector 17"/>
          <p:cNvCxnSpPr>
            <a:cxnSpLocks noChangeShapeType="1"/>
          </p:cNvCxnSpPr>
          <p:nvPr/>
        </p:nvCxnSpPr>
        <p:spPr bwMode="auto">
          <a:xfrm flipV="1">
            <a:off x="3048000" y="3048000"/>
            <a:ext cx="1752600" cy="14478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2" name="Text Box 10"/>
          <p:cNvSpPr txBox="1">
            <a:spLocks noChangeArrowheads="1"/>
          </p:cNvSpPr>
          <p:nvPr/>
        </p:nvSpPr>
        <p:spPr bwMode="auto">
          <a:xfrm>
            <a:off x="228600" y="4419600"/>
            <a:ext cx="2133600" cy="336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New Method (2014)</a:t>
            </a:r>
          </a:p>
        </p:txBody>
      </p:sp>
      <p:cxnSp>
        <p:nvCxnSpPr>
          <p:cNvPr id="82963" name="Straight Arrow Connector 21"/>
          <p:cNvCxnSpPr>
            <a:cxnSpLocks noChangeShapeType="1"/>
          </p:cNvCxnSpPr>
          <p:nvPr/>
        </p:nvCxnSpPr>
        <p:spPr bwMode="auto">
          <a:xfrm flipV="1">
            <a:off x="2209800" y="4572000"/>
            <a:ext cx="685800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868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Power Flow Solution Algorithm</a:t>
            </a:r>
          </a:p>
        </p:txBody>
      </p:sp>
      <p:sp>
        <p:nvSpPr>
          <p:cNvPr id="8397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 smtClean="0"/>
              <a:t>Initial Guess at Node Voltages, 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457200" indent="-457200">
              <a:buFontTx/>
              <a:buAutoNum type="arabicPeriod"/>
            </a:pPr>
            <a:r>
              <a:rPr lang="en-US" altLang="en-US" smtClean="0"/>
              <a:t>Compute all Injection (Compensation) Currents, 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857250" lvl="1" indent="-457200">
              <a:buFontTx/>
              <a:buAutoNum type="alphaLcPeriod"/>
            </a:pP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PC Elements</a:t>
            </a:r>
          </a:p>
          <a:p>
            <a:pPr marL="457200" indent="-457200">
              <a:buFontTx/>
              <a:buAutoNum type="arabicPeriod"/>
            </a:pPr>
            <a:r>
              <a:rPr lang="en-US" altLang="en-US" smtClean="0">
                <a:cs typeface="Times New Roman" panose="02020603050405020304" pitchFamily="18" charset="0"/>
              </a:rPr>
              <a:t>Solve for new guess at 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marL="457200" indent="-457200">
              <a:buFontTx/>
              <a:buAutoNum type="arabicPeriod"/>
            </a:pPr>
            <a:r>
              <a:rPr lang="en-US" altLang="en-US" smtClean="0">
                <a:cs typeface="Times New Roman" panose="02020603050405020304" pitchFamily="18" charset="0"/>
              </a:rPr>
              <a:t>Repeat 2 and 3 until Converged</a:t>
            </a:r>
            <a:endParaRPr lang="en-US" altLang="en-US" smtClean="0"/>
          </a:p>
          <a:p>
            <a:pPr marL="457200" indent="-457200">
              <a:buFontTx/>
              <a:buAutoNum type="arabicPeriod"/>
            </a:pPr>
            <a:endParaRPr lang="en-US" altLang="en-US" smtClean="0"/>
          </a:p>
          <a:p>
            <a:pPr marL="457200" indent="-457200"/>
            <a:r>
              <a:rPr lang="en-US" altLang="en-US" smtClean="0"/>
              <a:t>Convergence is based on change in per unit voltage magnitude</a:t>
            </a:r>
          </a:p>
          <a:p>
            <a:pPr marL="857250" lvl="1" indent="-457200"/>
            <a:r>
              <a:rPr lang="en-US" altLang="en-US" smtClean="0"/>
              <a:t>Default tolerance = 0.0001</a:t>
            </a:r>
          </a:p>
          <a:p>
            <a:pPr marL="857250" lvl="1" indent="-457200"/>
            <a:r>
              <a:rPr lang="en-US" altLang="en-US" smtClean="0"/>
              <a:t>Good enough for distribution systems</a:t>
            </a:r>
          </a:p>
        </p:txBody>
      </p:sp>
    </p:spTree>
    <p:extLst>
      <p:ext uri="{BB962C8B-B14F-4D97-AF65-F5344CB8AC3E}">
        <p14:creationId xmlns:p14="http://schemas.microsoft.com/office/powerpoint/2010/main" val="4208538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Putting it All Together</a:t>
            </a:r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19050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1</a:t>
            </a: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35052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2</a:t>
            </a: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51054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3</a:t>
            </a:r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75438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n</a:t>
            </a:r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>
            <a:off x="6629400" y="22860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3886200" y="3352800"/>
            <a:ext cx="24384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4572000" y="4038600"/>
            <a:ext cx="99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>
                <a:latin typeface="Tahoma" panose="020B0604030504040204" pitchFamily="34" charset="0"/>
              </a:rPr>
              <a:t>Y</a:t>
            </a:r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2667000" y="3352800"/>
            <a:ext cx="6096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6477000" y="3352800"/>
            <a:ext cx="6096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04" name="Text Box 12"/>
          <p:cNvSpPr txBox="1">
            <a:spLocks noChangeArrowheads="1"/>
          </p:cNvSpPr>
          <p:nvPr/>
        </p:nvSpPr>
        <p:spPr bwMode="auto">
          <a:xfrm>
            <a:off x="3429000" y="4114800"/>
            <a:ext cx="350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=</a:t>
            </a:r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2438400" y="41148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>
                <a:latin typeface="Tahoma" panose="020B0604030504040204" pitchFamily="34" charset="0"/>
              </a:rPr>
              <a:t>I</a:t>
            </a:r>
            <a:r>
              <a:rPr lang="en-US" altLang="en-US" sz="2000" b="1" baseline="-25000">
                <a:latin typeface="Tahoma" panose="020B0604030504040204" pitchFamily="34" charset="0"/>
              </a:rPr>
              <a:t>inj</a:t>
            </a:r>
          </a:p>
        </p:txBody>
      </p:sp>
      <p:sp>
        <p:nvSpPr>
          <p:cNvPr id="85006" name="Text Box 14"/>
          <p:cNvSpPr txBox="1">
            <a:spLocks noChangeArrowheads="1"/>
          </p:cNvSpPr>
          <p:nvPr/>
        </p:nvSpPr>
        <p:spPr bwMode="auto">
          <a:xfrm>
            <a:off x="1066800" y="396240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I2</a:t>
            </a:r>
          </a:p>
        </p:txBody>
      </p:sp>
      <p:sp>
        <p:nvSpPr>
          <p:cNvPr id="85007" name="Text Box 15"/>
          <p:cNvSpPr txBox="1">
            <a:spLocks noChangeArrowheads="1"/>
          </p:cNvSpPr>
          <p:nvPr/>
        </p:nvSpPr>
        <p:spPr bwMode="auto">
          <a:xfrm>
            <a:off x="1066800" y="548640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Im</a:t>
            </a:r>
          </a:p>
        </p:txBody>
      </p:sp>
      <p:sp>
        <p:nvSpPr>
          <p:cNvPr id="85008" name="Text Box 16"/>
          <p:cNvSpPr txBox="1">
            <a:spLocks noChangeArrowheads="1"/>
          </p:cNvSpPr>
          <p:nvPr/>
        </p:nvSpPr>
        <p:spPr bwMode="auto">
          <a:xfrm>
            <a:off x="1066800" y="344805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I1</a:t>
            </a:r>
          </a:p>
        </p:txBody>
      </p:sp>
      <p:sp>
        <p:nvSpPr>
          <p:cNvPr id="85009" name="Text Box 17"/>
          <p:cNvSpPr txBox="1">
            <a:spLocks noChangeArrowheads="1"/>
          </p:cNvSpPr>
          <p:nvPr/>
        </p:nvSpPr>
        <p:spPr bwMode="auto">
          <a:xfrm>
            <a:off x="3810000" y="1600200"/>
            <a:ext cx="18288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ALL Elements</a:t>
            </a:r>
          </a:p>
        </p:txBody>
      </p:sp>
      <p:sp>
        <p:nvSpPr>
          <p:cNvPr id="85010" name="Text Box 18"/>
          <p:cNvSpPr txBox="1">
            <a:spLocks noChangeArrowheads="1"/>
          </p:cNvSpPr>
          <p:nvPr/>
        </p:nvSpPr>
        <p:spPr bwMode="auto">
          <a:xfrm>
            <a:off x="381000" y="2743200"/>
            <a:ext cx="1828800" cy="581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PC Elements</a:t>
            </a:r>
            <a:br>
              <a:rPr lang="en-US" altLang="en-US" b="1">
                <a:latin typeface="Tahoma" panose="020B0604030504040204" pitchFamily="34" charset="0"/>
              </a:rPr>
            </a:br>
            <a:r>
              <a:rPr lang="en-US" altLang="en-US" b="1">
                <a:latin typeface="Tahoma" panose="020B0604030504040204" pitchFamily="34" charset="0"/>
              </a:rPr>
              <a:t>Comp. Currents</a:t>
            </a:r>
          </a:p>
        </p:txBody>
      </p:sp>
      <p:sp>
        <p:nvSpPr>
          <p:cNvPr id="85011" name="Line 19"/>
          <p:cNvSpPr>
            <a:spLocks noChangeShapeType="1"/>
          </p:cNvSpPr>
          <p:nvPr/>
        </p:nvSpPr>
        <p:spPr bwMode="auto">
          <a:xfrm>
            <a:off x="1371600" y="4495800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12" name="AutoShape 20"/>
          <p:cNvSpPr>
            <a:spLocks/>
          </p:cNvSpPr>
          <p:nvPr/>
        </p:nvSpPr>
        <p:spPr bwMode="auto">
          <a:xfrm>
            <a:off x="1981200" y="3429000"/>
            <a:ext cx="381000" cy="2438400"/>
          </a:xfrm>
          <a:prstGeom prst="rightBrace">
            <a:avLst>
              <a:gd name="adj1" fmla="val 5333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13" name="AutoShape 21"/>
          <p:cNvSpPr>
            <a:spLocks/>
          </p:cNvSpPr>
          <p:nvPr/>
        </p:nvSpPr>
        <p:spPr bwMode="auto">
          <a:xfrm rot="5400000">
            <a:off x="4762500" y="-571500"/>
            <a:ext cx="609600" cy="6629400"/>
          </a:xfrm>
          <a:prstGeom prst="rightBrace">
            <a:avLst>
              <a:gd name="adj1" fmla="val 9062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5014" name="Text Box 22"/>
          <p:cNvSpPr txBox="1">
            <a:spLocks noChangeArrowheads="1"/>
          </p:cNvSpPr>
          <p:nvPr/>
        </p:nvSpPr>
        <p:spPr bwMode="auto">
          <a:xfrm>
            <a:off x="6248400" y="41148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>
                <a:latin typeface="Tahoma" panose="020B0604030504040204" pitchFamily="34" charset="0"/>
              </a:rPr>
              <a:t>V</a:t>
            </a:r>
            <a:endParaRPr lang="en-US" altLang="en-US" sz="2000" b="1" baseline="-25000">
              <a:latin typeface="Tahoma" panose="020B0604030504040204" pitchFamily="34" charset="0"/>
            </a:endParaRPr>
          </a:p>
        </p:txBody>
      </p:sp>
      <p:sp>
        <p:nvSpPr>
          <p:cNvPr id="85015" name="Text Box 23"/>
          <p:cNvSpPr txBox="1">
            <a:spLocks noChangeArrowheads="1"/>
          </p:cNvSpPr>
          <p:nvPr/>
        </p:nvSpPr>
        <p:spPr bwMode="auto">
          <a:xfrm>
            <a:off x="7467600" y="4038600"/>
            <a:ext cx="1295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Node</a:t>
            </a:r>
          </a:p>
          <a:p>
            <a:r>
              <a:rPr lang="en-US" altLang="en-US" b="1">
                <a:latin typeface="Tahoma" panose="020B0604030504040204" pitchFamily="34" charset="0"/>
              </a:rPr>
              <a:t>Voltages</a:t>
            </a:r>
          </a:p>
        </p:txBody>
      </p:sp>
      <p:sp>
        <p:nvSpPr>
          <p:cNvPr id="85016" name="Freeform 24"/>
          <p:cNvSpPr>
            <a:spLocks/>
          </p:cNvSpPr>
          <p:nvPr/>
        </p:nvSpPr>
        <p:spPr bwMode="auto">
          <a:xfrm>
            <a:off x="381000" y="4648200"/>
            <a:ext cx="6400800" cy="1600200"/>
          </a:xfrm>
          <a:custGeom>
            <a:avLst/>
            <a:gdLst>
              <a:gd name="T0" fmla="*/ 2147483647 w 3840"/>
              <a:gd name="T1" fmla="*/ 2147483647 h 1008"/>
              <a:gd name="T2" fmla="*/ 2147483647 w 3840"/>
              <a:gd name="T3" fmla="*/ 2147483647 h 1008"/>
              <a:gd name="T4" fmla="*/ 0 w 3840"/>
              <a:gd name="T5" fmla="*/ 2147483647 h 1008"/>
              <a:gd name="T6" fmla="*/ 0 w 3840"/>
              <a:gd name="T7" fmla="*/ 0 h 1008"/>
              <a:gd name="T8" fmla="*/ 2147483647 w 3840"/>
              <a:gd name="T9" fmla="*/ 0 h 1008"/>
              <a:gd name="T10" fmla="*/ 2147483647 w 3840"/>
              <a:gd name="T11" fmla="*/ 0 h 10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0"/>
              <a:gd name="T19" fmla="*/ 0 h 1008"/>
              <a:gd name="T20" fmla="*/ 3840 w 3840"/>
              <a:gd name="T21" fmla="*/ 1008 h 10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0" h="1008">
                <a:moveTo>
                  <a:pt x="3840" y="528"/>
                </a:moveTo>
                <a:lnTo>
                  <a:pt x="3840" y="1008"/>
                </a:lnTo>
                <a:lnTo>
                  <a:pt x="0" y="1008"/>
                </a:lnTo>
                <a:lnTo>
                  <a:pt x="0" y="0"/>
                </a:lnTo>
                <a:lnTo>
                  <a:pt x="240" y="0"/>
                </a:lnTo>
                <a:lnTo>
                  <a:pt x="288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017" name="Text Box 25"/>
          <p:cNvSpPr txBox="1">
            <a:spLocks noChangeArrowheads="1"/>
          </p:cNvSpPr>
          <p:nvPr/>
        </p:nvSpPr>
        <p:spPr bwMode="auto">
          <a:xfrm>
            <a:off x="3048000" y="57912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Tahoma" panose="020B0604030504040204" pitchFamily="34" charset="0"/>
              </a:rPr>
              <a:t>Iteration Loop</a:t>
            </a:r>
          </a:p>
        </p:txBody>
      </p:sp>
    </p:spTree>
    <p:extLst>
      <p:ext uri="{BB962C8B-B14F-4D97-AF65-F5344CB8AC3E}">
        <p14:creationId xmlns:p14="http://schemas.microsoft.com/office/powerpoint/2010/main" val="8548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Putting it All Together</a:t>
            </a:r>
          </a:p>
        </p:txBody>
      </p:sp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19050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1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35052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2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1054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3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7543800" y="2057400"/>
            <a:ext cx="12954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Yprim n</a:t>
            </a:r>
          </a:p>
        </p:txBody>
      </p:sp>
      <p:sp>
        <p:nvSpPr>
          <p:cNvPr id="86023" name="Line 7"/>
          <p:cNvSpPr>
            <a:spLocks noChangeShapeType="1"/>
          </p:cNvSpPr>
          <p:nvPr/>
        </p:nvSpPr>
        <p:spPr bwMode="auto">
          <a:xfrm>
            <a:off x="6629400" y="22860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3886200" y="3352800"/>
            <a:ext cx="24384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4572000" y="4038600"/>
            <a:ext cx="99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>
                <a:latin typeface="Tahoma" panose="020B0604030504040204" pitchFamily="34" charset="0"/>
              </a:rPr>
              <a:t>Y</a:t>
            </a:r>
          </a:p>
        </p:txBody>
      </p:sp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2667000" y="3352800"/>
            <a:ext cx="6096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6477000" y="3352800"/>
            <a:ext cx="609600" cy="205740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8" name="Text Box 12"/>
          <p:cNvSpPr txBox="1">
            <a:spLocks noChangeArrowheads="1"/>
          </p:cNvSpPr>
          <p:nvPr/>
        </p:nvSpPr>
        <p:spPr bwMode="auto">
          <a:xfrm>
            <a:off x="3429000" y="4114800"/>
            <a:ext cx="350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=</a:t>
            </a:r>
          </a:p>
        </p:txBody>
      </p:sp>
      <p:sp>
        <p:nvSpPr>
          <p:cNvPr id="86029" name="Text Box 13"/>
          <p:cNvSpPr txBox="1">
            <a:spLocks noChangeArrowheads="1"/>
          </p:cNvSpPr>
          <p:nvPr/>
        </p:nvSpPr>
        <p:spPr bwMode="auto">
          <a:xfrm>
            <a:off x="2438400" y="41148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>
                <a:latin typeface="Tahoma" panose="020B0604030504040204" pitchFamily="34" charset="0"/>
              </a:rPr>
              <a:t>I</a:t>
            </a:r>
            <a:r>
              <a:rPr lang="en-US" altLang="en-US" sz="2000" b="1" baseline="-25000">
                <a:latin typeface="Tahoma" panose="020B0604030504040204" pitchFamily="34" charset="0"/>
              </a:rPr>
              <a:t>inj</a:t>
            </a:r>
          </a:p>
        </p:txBody>
      </p:sp>
      <p:sp>
        <p:nvSpPr>
          <p:cNvPr id="86030" name="Text Box 14"/>
          <p:cNvSpPr txBox="1">
            <a:spLocks noChangeArrowheads="1"/>
          </p:cNvSpPr>
          <p:nvPr/>
        </p:nvSpPr>
        <p:spPr bwMode="auto">
          <a:xfrm>
            <a:off x="1066800" y="396240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I2</a:t>
            </a:r>
          </a:p>
        </p:txBody>
      </p:sp>
      <p:sp>
        <p:nvSpPr>
          <p:cNvPr id="86031" name="Text Box 15"/>
          <p:cNvSpPr txBox="1">
            <a:spLocks noChangeArrowheads="1"/>
          </p:cNvSpPr>
          <p:nvPr/>
        </p:nvSpPr>
        <p:spPr bwMode="auto">
          <a:xfrm>
            <a:off x="1066800" y="548640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Im</a:t>
            </a:r>
          </a:p>
        </p:txBody>
      </p:sp>
      <p:sp>
        <p:nvSpPr>
          <p:cNvPr id="86032" name="Text Box 16"/>
          <p:cNvSpPr txBox="1">
            <a:spLocks noChangeArrowheads="1"/>
          </p:cNvSpPr>
          <p:nvPr/>
        </p:nvSpPr>
        <p:spPr bwMode="auto">
          <a:xfrm>
            <a:off x="1066800" y="3448050"/>
            <a:ext cx="762000" cy="361950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I1</a:t>
            </a:r>
          </a:p>
        </p:txBody>
      </p:sp>
      <p:sp>
        <p:nvSpPr>
          <p:cNvPr id="86033" name="Text Box 17"/>
          <p:cNvSpPr txBox="1">
            <a:spLocks noChangeArrowheads="1"/>
          </p:cNvSpPr>
          <p:nvPr/>
        </p:nvSpPr>
        <p:spPr bwMode="auto">
          <a:xfrm>
            <a:off x="3810000" y="1600200"/>
            <a:ext cx="18288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ALL Elements</a:t>
            </a:r>
          </a:p>
        </p:txBody>
      </p:sp>
      <p:sp>
        <p:nvSpPr>
          <p:cNvPr id="86034" name="Text Box 18"/>
          <p:cNvSpPr txBox="1">
            <a:spLocks noChangeArrowheads="1"/>
          </p:cNvSpPr>
          <p:nvPr/>
        </p:nvSpPr>
        <p:spPr bwMode="auto">
          <a:xfrm>
            <a:off x="381000" y="2743200"/>
            <a:ext cx="1828800" cy="581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PC Elements</a:t>
            </a:r>
            <a:br>
              <a:rPr lang="en-US" altLang="en-US" b="1">
                <a:latin typeface="Tahoma" panose="020B0604030504040204" pitchFamily="34" charset="0"/>
              </a:rPr>
            </a:br>
            <a:r>
              <a:rPr lang="en-US" altLang="en-US" b="1">
                <a:latin typeface="Tahoma" panose="020B0604030504040204" pitchFamily="34" charset="0"/>
              </a:rPr>
              <a:t>Comp. Currents</a:t>
            </a:r>
          </a:p>
        </p:txBody>
      </p:sp>
      <p:sp>
        <p:nvSpPr>
          <p:cNvPr id="86035" name="Line 19"/>
          <p:cNvSpPr>
            <a:spLocks noChangeShapeType="1"/>
          </p:cNvSpPr>
          <p:nvPr/>
        </p:nvSpPr>
        <p:spPr bwMode="auto">
          <a:xfrm>
            <a:off x="1371600" y="4495800"/>
            <a:ext cx="0" cy="838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36" name="AutoShape 20"/>
          <p:cNvSpPr>
            <a:spLocks/>
          </p:cNvSpPr>
          <p:nvPr/>
        </p:nvSpPr>
        <p:spPr bwMode="auto">
          <a:xfrm>
            <a:off x="1981200" y="3429000"/>
            <a:ext cx="381000" cy="2438400"/>
          </a:xfrm>
          <a:prstGeom prst="rightBrace">
            <a:avLst>
              <a:gd name="adj1" fmla="val 5333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37" name="AutoShape 21"/>
          <p:cNvSpPr>
            <a:spLocks/>
          </p:cNvSpPr>
          <p:nvPr/>
        </p:nvSpPr>
        <p:spPr bwMode="auto">
          <a:xfrm rot="5400000">
            <a:off x="4762500" y="-571500"/>
            <a:ext cx="609600" cy="6629400"/>
          </a:xfrm>
          <a:prstGeom prst="rightBrace">
            <a:avLst>
              <a:gd name="adj1" fmla="val 9062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38" name="Text Box 22"/>
          <p:cNvSpPr txBox="1">
            <a:spLocks noChangeArrowheads="1"/>
          </p:cNvSpPr>
          <p:nvPr/>
        </p:nvSpPr>
        <p:spPr bwMode="auto">
          <a:xfrm>
            <a:off x="6248400" y="41148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>
                <a:latin typeface="Tahoma" panose="020B0604030504040204" pitchFamily="34" charset="0"/>
              </a:rPr>
              <a:t>V</a:t>
            </a:r>
            <a:endParaRPr lang="en-US" altLang="en-US" sz="2000" b="1" baseline="-25000">
              <a:latin typeface="Tahoma" panose="020B0604030504040204" pitchFamily="34" charset="0"/>
            </a:endParaRPr>
          </a:p>
        </p:txBody>
      </p:sp>
      <p:sp>
        <p:nvSpPr>
          <p:cNvPr id="86039" name="Text Box 23"/>
          <p:cNvSpPr txBox="1">
            <a:spLocks noChangeArrowheads="1"/>
          </p:cNvSpPr>
          <p:nvPr/>
        </p:nvSpPr>
        <p:spPr bwMode="auto">
          <a:xfrm>
            <a:off x="7467600" y="4038600"/>
            <a:ext cx="1295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Tahoma" panose="020B0604030504040204" pitchFamily="34" charset="0"/>
              </a:rPr>
              <a:t>Node</a:t>
            </a:r>
          </a:p>
          <a:p>
            <a:r>
              <a:rPr lang="en-US" altLang="en-US" b="1">
                <a:latin typeface="Tahoma" panose="020B0604030504040204" pitchFamily="34" charset="0"/>
              </a:rPr>
              <a:t>Voltages</a:t>
            </a:r>
          </a:p>
        </p:txBody>
      </p:sp>
      <p:sp>
        <p:nvSpPr>
          <p:cNvPr id="86040" name="Freeform 24"/>
          <p:cNvSpPr>
            <a:spLocks/>
          </p:cNvSpPr>
          <p:nvPr/>
        </p:nvSpPr>
        <p:spPr bwMode="auto">
          <a:xfrm>
            <a:off x="381000" y="4648200"/>
            <a:ext cx="6400800" cy="1600200"/>
          </a:xfrm>
          <a:custGeom>
            <a:avLst/>
            <a:gdLst>
              <a:gd name="T0" fmla="*/ 2147483647 w 3840"/>
              <a:gd name="T1" fmla="*/ 2147483647 h 1008"/>
              <a:gd name="T2" fmla="*/ 2147483647 w 3840"/>
              <a:gd name="T3" fmla="*/ 2147483647 h 1008"/>
              <a:gd name="T4" fmla="*/ 0 w 3840"/>
              <a:gd name="T5" fmla="*/ 2147483647 h 1008"/>
              <a:gd name="T6" fmla="*/ 0 w 3840"/>
              <a:gd name="T7" fmla="*/ 0 h 1008"/>
              <a:gd name="T8" fmla="*/ 2147483647 w 3840"/>
              <a:gd name="T9" fmla="*/ 0 h 1008"/>
              <a:gd name="T10" fmla="*/ 2147483647 w 3840"/>
              <a:gd name="T11" fmla="*/ 0 h 10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0"/>
              <a:gd name="T19" fmla="*/ 0 h 1008"/>
              <a:gd name="T20" fmla="*/ 3840 w 3840"/>
              <a:gd name="T21" fmla="*/ 1008 h 10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0" h="1008">
                <a:moveTo>
                  <a:pt x="3840" y="528"/>
                </a:moveTo>
                <a:lnTo>
                  <a:pt x="3840" y="1008"/>
                </a:lnTo>
                <a:lnTo>
                  <a:pt x="0" y="1008"/>
                </a:lnTo>
                <a:lnTo>
                  <a:pt x="0" y="0"/>
                </a:lnTo>
                <a:lnTo>
                  <a:pt x="240" y="0"/>
                </a:lnTo>
                <a:lnTo>
                  <a:pt x="288" y="0"/>
                </a:ln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3048000" y="57912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Tahoma" panose="020B0604030504040204" pitchFamily="34" charset="0"/>
              </a:rPr>
              <a:t>Iteration Loop</a:t>
            </a:r>
          </a:p>
        </p:txBody>
      </p:sp>
      <p:sp>
        <p:nvSpPr>
          <p:cNvPr id="86042" name="WordArt 26"/>
          <p:cNvSpPr>
            <a:spLocks noChangeArrowheads="1" noChangeShapeType="1" noTextEdit="1"/>
          </p:cNvSpPr>
          <p:nvPr/>
        </p:nvSpPr>
        <p:spPr bwMode="auto">
          <a:xfrm>
            <a:off x="1219200" y="1219200"/>
            <a:ext cx="6629400" cy="4419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r>
              <a:rPr lang="en-US" sz="3600" kern="10">
                <a:ln w="9525">
                  <a:solidFill>
                    <a:srgbClr val="CC0000"/>
                  </a:solidFill>
                  <a:round/>
                  <a:headEnd/>
                  <a:tailEnd/>
                </a:ln>
                <a:solidFill>
                  <a:srgbClr val="009999"/>
                </a:solidFill>
                <a:latin typeface="Arial Black" panose="020B0A04020102020204" pitchFamily="34" charset="0"/>
              </a:rPr>
              <a:t>Th-Th-That's All Folks !</a:t>
            </a:r>
          </a:p>
        </p:txBody>
      </p:sp>
    </p:spTree>
    <p:extLst>
      <p:ext uri="{BB962C8B-B14F-4D97-AF65-F5344CB8AC3E}">
        <p14:creationId xmlns:p14="http://schemas.microsoft.com/office/powerpoint/2010/main" val="18215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Circuit Modeling Basics in </a:t>
            </a:r>
            <a:r>
              <a:rPr lang="en-US" dirty="0" err="1"/>
              <a:t>OpenDSS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5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2"/>
          <p:cNvSpPr>
            <a:spLocks noChangeArrowheads="1"/>
          </p:cNvSpPr>
          <p:nvPr/>
        </p:nvSpPr>
        <p:spPr bwMode="auto">
          <a:xfrm>
            <a:off x="342900" y="1905000"/>
            <a:ext cx="8458200" cy="32004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Typical North American Distribution System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type="body" idx="1"/>
          </p:nvPr>
        </p:nvGraphicFramePr>
        <p:xfrm>
          <a:off x="457200" y="2366963"/>
          <a:ext cx="8226425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r:id="rId4" imgW="5477400" imgH="1430640" progId="Word.Document.8">
                  <p:embed/>
                </p:oleObj>
              </mc:Choice>
              <mc:Fallback>
                <p:oleObj name="Document" r:id="rId4" imgW="5477400" imgH="14306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66963"/>
                        <a:ext cx="8226425" cy="226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06438" y="4532313"/>
            <a:ext cx="726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tx1"/>
                </a:solidFill>
              </a:rPr>
              <a:t>Typical 4-wire multi-grounded neutral system</a:t>
            </a: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485775" y="5381625"/>
            <a:ext cx="8370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tx1"/>
                </a:solidFill>
              </a:rPr>
              <a:t>Unigrounded/Delta 3-wire also common on West Coast</a:t>
            </a:r>
          </a:p>
        </p:txBody>
      </p:sp>
    </p:spTree>
    <p:extLst>
      <p:ext uri="{BB962C8B-B14F-4D97-AF65-F5344CB8AC3E}">
        <p14:creationId xmlns:p14="http://schemas.microsoft.com/office/powerpoint/2010/main" val="13498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DSS Bus Model  (Bus </a:t>
            </a:r>
            <a:r>
              <a:rPr lang="en-US" altLang="en-US" smtClean="0">
                <a:cs typeface="Arial" panose="020B0604020202020204" pitchFamily="34" charset="0"/>
              </a:rPr>
              <a:t>≠</a:t>
            </a:r>
            <a:r>
              <a:rPr lang="en-US" altLang="en-US" smtClean="0"/>
              <a:t> Node)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7391400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1524000" y="3886200"/>
            <a:ext cx="6096000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3088" indent="-573088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Referring to Buses and Nodes  (A Bus has 1 or more Nodes)</a:t>
            </a:r>
          </a:p>
          <a:p>
            <a:pPr algn="l"/>
            <a:r>
              <a:rPr lang="en-US" altLang="en-US"/>
              <a:t>     </a:t>
            </a:r>
            <a:r>
              <a:rPr lang="en-US" altLang="en-US" b="1"/>
              <a:t>Bus1=</a:t>
            </a:r>
            <a:r>
              <a:rPr lang="en-US" altLang="en-US" b="1" i="1"/>
              <a:t>BusName.1.2.3.0</a:t>
            </a:r>
          </a:p>
          <a:p>
            <a:pPr algn="l"/>
            <a:r>
              <a:rPr lang="en-US" altLang="en-US"/>
              <a:t>(This is the default for a 3-phase circuit element)</a:t>
            </a:r>
          </a:p>
          <a:p>
            <a:pPr algn="l"/>
            <a:r>
              <a:rPr lang="en-US" altLang="en-US"/>
              <a:t>Shorthand notation for taking the default</a:t>
            </a:r>
          </a:p>
          <a:p>
            <a:pPr algn="l"/>
            <a:r>
              <a:rPr lang="en-US" altLang="en-US"/>
              <a:t>    </a:t>
            </a:r>
            <a:r>
              <a:rPr lang="en-US" altLang="en-US" b="1"/>
              <a:t>Bus1=</a:t>
            </a:r>
            <a:r>
              <a:rPr lang="en-US" altLang="en-US" b="1" i="1"/>
              <a:t>BusName</a:t>
            </a:r>
            <a:r>
              <a:rPr lang="en-US" altLang="en-US" i="1"/>
              <a:t>    </a:t>
            </a:r>
          </a:p>
          <a:p>
            <a:pPr algn="l"/>
            <a:r>
              <a:rPr lang="en-US" altLang="en-US" i="1"/>
              <a:t>Note: </a:t>
            </a:r>
            <a:r>
              <a:rPr lang="en-US" altLang="en-US"/>
              <a:t>Sometimes this can bite you (e.g. – Transformers, or capacitors with ungrounded neutrals)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2241550" y="1512888"/>
            <a:ext cx="1711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Nodes</a:t>
            </a:r>
          </a:p>
        </p:txBody>
      </p:sp>
      <p:sp>
        <p:nvSpPr>
          <p:cNvPr id="86022" name="Line 6"/>
          <p:cNvSpPr>
            <a:spLocks noChangeShapeType="1"/>
          </p:cNvSpPr>
          <p:nvPr/>
        </p:nvSpPr>
        <p:spPr bwMode="auto">
          <a:xfrm flipH="1">
            <a:off x="2212975" y="1819275"/>
            <a:ext cx="560388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6023" name="Line 7"/>
          <p:cNvSpPr>
            <a:spLocks noChangeShapeType="1"/>
          </p:cNvSpPr>
          <p:nvPr/>
        </p:nvSpPr>
        <p:spPr bwMode="auto">
          <a:xfrm>
            <a:off x="2998788" y="1858963"/>
            <a:ext cx="325437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932238" y="3498850"/>
            <a:ext cx="1711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Bus</a:t>
            </a:r>
          </a:p>
        </p:txBody>
      </p:sp>
      <p:sp>
        <p:nvSpPr>
          <p:cNvPr id="86025" name="AutoShape 9"/>
          <p:cNvSpPr>
            <a:spLocks/>
          </p:cNvSpPr>
          <p:nvPr/>
        </p:nvSpPr>
        <p:spPr bwMode="auto">
          <a:xfrm rot="5400000">
            <a:off x="4665663" y="74613"/>
            <a:ext cx="215900" cy="6527800"/>
          </a:xfrm>
          <a:prstGeom prst="rightBrace">
            <a:avLst>
              <a:gd name="adj1" fmla="val 25196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6" name="Line 10"/>
          <p:cNvSpPr>
            <a:spLocks noChangeShapeType="1"/>
          </p:cNvSpPr>
          <p:nvPr/>
        </p:nvSpPr>
        <p:spPr bwMode="auto">
          <a:xfrm flipH="1">
            <a:off x="2586038" y="1828800"/>
            <a:ext cx="265112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DSS Terminal Definition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595438"/>
            <a:ext cx="5240338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1425575" y="5200650"/>
            <a:ext cx="7443788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Circuit Elements have one or more </a:t>
            </a:r>
            <a:r>
              <a:rPr lang="en-US" altLang="en-US" i="1"/>
              <a:t>Terminals</a:t>
            </a:r>
            <a:r>
              <a:rPr lang="en-US" altLang="en-US"/>
              <a:t> with 1..N conductors.</a:t>
            </a:r>
          </a:p>
          <a:p>
            <a:r>
              <a:rPr lang="en-US" altLang="en-US" i="1"/>
              <a:t>Conductors</a:t>
            </a:r>
            <a:r>
              <a:rPr lang="en-US" altLang="en-US"/>
              <a:t> connect to </a:t>
            </a:r>
            <a:r>
              <a:rPr lang="en-US" altLang="en-US" i="1"/>
              <a:t>Nodes</a:t>
            </a:r>
            <a:r>
              <a:rPr lang="en-US" altLang="en-US"/>
              <a:t> at a </a:t>
            </a:r>
            <a:r>
              <a:rPr lang="en-US" altLang="en-US" i="1"/>
              <a:t>Bus</a:t>
            </a:r>
          </a:p>
          <a:p>
            <a:r>
              <a:rPr lang="en-US" altLang="en-US"/>
              <a:t>Each </a:t>
            </a:r>
            <a:r>
              <a:rPr lang="en-US" altLang="en-US" i="1"/>
              <a:t>Terminal</a:t>
            </a:r>
            <a:r>
              <a:rPr lang="en-US" altLang="en-US"/>
              <a:t> connects to one and only one </a:t>
            </a:r>
            <a:r>
              <a:rPr lang="en-US" altLang="en-US" i="1"/>
              <a:t>Bus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266700" y="3049588"/>
            <a:ext cx="1455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Conductors</a:t>
            </a:r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 flipV="1">
            <a:off x="1643063" y="2381250"/>
            <a:ext cx="795337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1622425" y="3371850"/>
            <a:ext cx="796925" cy="876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Power Delivery Elements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2209800"/>
            <a:ext cx="62452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569913" y="5397500"/>
            <a:ext cx="821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PD Elements are Generally Completely Described by </a:t>
            </a:r>
            <a:r>
              <a:rPr lang="en-US" altLang="en-US" i="1"/>
              <a:t>[Yprim]</a:t>
            </a:r>
          </a:p>
        </p:txBody>
      </p:sp>
    </p:spTree>
    <p:extLst>
      <p:ext uri="{BB962C8B-B14F-4D97-AF65-F5344CB8AC3E}">
        <p14:creationId xmlns:p14="http://schemas.microsoft.com/office/powerpoint/2010/main" val="8163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Power Conversion Elements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02050" y="1416050"/>
            <a:ext cx="4981575" cy="4935538"/>
          </a:xfrm>
        </p:spPr>
        <p:txBody>
          <a:bodyPr/>
          <a:lstStyle/>
          <a:p>
            <a:pPr eaLnBrk="1" hangingPunct="1"/>
            <a:r>
              <a:rPr lang="en-US" altLang="en-US" smtClean="0"/>
              <a:t>Power Conversion (PC) elements are typically connected in “shunt” with the Power Delivery (PD) elements</a:t>
            </a:r>
          </a:p>
          <a:p>
            <a:pPr eaLnBrk="1" hangingPunct="1"/>
            <a:r>
              <a:rPr lang="en-US" altLang="en-US" smtClean="0"/>
              <a:t>PC Elements may be nonlinear</a:t>
            </a:r>
          </a:p>
          <a:p>
            <a:pPr eaLnBrk="1" hangingPunct="1"/>
            <a:r>
              <a:rPr lang="en-US" altLang="en-US" smtClean="0"/>
              <a:t>Described some function of V</a:t>
            </a:r>
          </a:p>
          <a:p>
            <a:pPr lvl="1" eaLnBrk="1" hangingPunct="1"/>
            <a:r>
              <a:rPr lang="en-US" altLang="en-US" smtClean="0"/>
              <a:t>May be linear</a:t>
            </a:r>
          </a:p>
          <a:p>
            <a:pPr lvl="1" eaLnBrk="1" hangingPunct="1"/>
            <a:r>
              <a:rPr lang="en-US" altLang="en-US" smtClean="0"/>
              <a:t>e.g., Vsource, Isource</a:t>
            </a:r>
          </a:p>
          <a:p>
            <a:pPr eaLnBrk="1" hangingPunct="1"/>
            <a:r>
              <a:rPr lang="en-US" altLang="en-US" smtClean="0"/>
              <a:t>May have more than one terminal, but typically one</a:t>
            </a:r>
          </a:p>
          <a:p>
            <a:pPr lvl="1" eaLnBrk="1" hangingPunct="1"/>
            <a:r>
              <a:rPr lang="en-US" altLang="en-US" smtClean="0"/>
              <a:t>Load, generator, storage, etc.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2028825"/>
            <a:ext cx="2403475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900113" y="1479550"/>
            <a:ext cx="2516187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3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altLang="en-US" sz="1300" baseline="-300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Term</a:t>
            </a:r>
            <a:r>
              <a:rPr lang="en-US" altLang="en-US" sz="13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(t)  = </a:t>
            </a:r>
            <a:r>
              <a:rPr lang="en-US" altLang="en-US" sz="1300" b="1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F(V</a:t>
            </a:r>
            <a:r>
              <a:rPr lang="en-US" altLang="en-US" sz="1300" baseline="-300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Term</a:t>
            </a:r>
            <a:r>
              <a:rPr lang="en-US" altLang="en-US" sz="1300">
                <a:solidFill>
                  <a:schemeClr val="tx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[State], t)</a:t>
            </a:r>
            <a:endParaRPr lang="en-US" altLang="en-US" sz="2000">
              <a:solidFill>
                <a:schemeClr val="tx1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endParaRPr lang="en-US" altLang="en-US" sz="1800">
              <a:solidFill>
                <a:schemeClr val="tx1"/>
              </a:solidFill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282700" y="4086225"/>
          <a:ext cx="4159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5" imgW="266469" imgH="393359" progId="Equation.3">
                  <p:embed/>
                </p:oleObj>
              </mc:Choice>
              <mc:Fallback>
                <p:oleObj name="Equation" r:id="rId5" imgW="266469" imgH="3933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4086225"/>
                        <a:ext cx="41592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7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Specifying Bus Connections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Shorthand (implicit)</a:t>
            </a:r>
          </a:p>
          <a:p>
            <a:pPr lvl="1" eaLnBrk="1" hangingPunct="1"/>
            <a:r>
              <a:rPr lang="en-US" altLang="en-US" sz="2000" b="1" smtClean="0">
                <a:solidFill>
                  <a:schemeClr val="tx2"/>
                </a:solidFill>
              </a:rPr>
              <a:t>New Load.LOAD1 Bus1=LOADBUS</a:t>
            </a:r>
          </a:p>
          <a:p>
            <a:pPr lvl="2" eaLnBrk="1" hangingPunct="1"/>
            <a:r>
              <a:rPr lang="en-US" altLang="en-US" smtClean="0"/>
              <a:t>Assumes standard 3-phase connection by default</a:t>
            </a:r>
          </a:p>
          <a:p>
            <a:pPr lvl="1" eaLnBrk="1" hangingPunct="1">
              <a:buFontTx/>
              <a:buNone/>
            </a:pPr>
            <a:endParaRPr lang="en-US" altLang="en-US" sz="3200" smtClean="0"/>
          </a:p>
        </p:txBody>
      </p:sp>
      <p:sp>
        <p:nvSpPr>
          <p:cNvPr id="89092" name="AutoShape 4"/>
          <p:cNvSpPr>
            <a:spLocks noChangeAspect="1" noChangeArrowheads="1" noTextEdit="1"/>
          </p:cNvSpPr>
          <p:nvPr/>
        </p:nvSpPr>
        <p:spPr bwMode="auto">
          <a:xfrm>
            <a:off x="3643313" y="2962275"/>
            <a:ext cx="1577975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3846513" y="3192463"/>
            <a:ext cx="185737" cy="2460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3649663" y="3192463"/>
            <a:ext cx="382587" cy="2460625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095" name="Freeform 7"/>
          <p:cNvSpPr>
            <a:spLocks/>
          </p:cNvSpPr>
          <p:nvPr/>
        </p:nvSpPr>
        <p:spPr bwMode="auto">
          <a:xfrm>
            <a:off x="3892550" y="5513388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6" name="Freeform 8"/>
          <p:cNvSpPr>
            <a:spLocks/>
          </p:cNvSpPr>
          <p:nvPr/>
        </p:nvSpPr>
        <p:spPr bwMode="auto">
          <a:xfrm>
            <a:off x="3892550" y="5513388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>
            <a:off x="3876675" y="6303963"/>
            <a:ext cx="1254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8" name="Line 10"/>
          <p:cNvSpPr>
            <a:spLocks noChangeShapeType="1"/>
          </p:cNvSpPr>
          <p:nvPr/>
        </p:nvSpPr>
        <p:spPr bwMode="auto">
          <a:xfrm>
            <a:off x="3814763" y="6242050"/>
            <a:ext cx="2492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>
            <a:off x="3752850" y="6180138"/>
            <a:ext cx="3730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>
            <a:off x="3938588" y="5561013"/>
            <a:ext cx="0" cy="6191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1" name="Freeform 13"/>
          <p:cNvSpPr>
            <a:spLocks/>
          </p:cNvSpPr>
          <p:nvPr/>
        </p:nvSpPr>
        <p:spPr bwMode="auto">
          <a:xfrm>
            <a:off x="3892550" y="5281613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6"/>
                </a:lnTo>
                <a:lnTo>
                  <a:pt x="108" y="26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6"/>
                </a:lnTo>
                <a:lnTo>
                  <a:pt x="6" y="36"/>
                </a:lnTo>
                <a:lnTo>
                  <a:pt x="2" y="47"/>
                </a:lnTo>
                <a:lnTo>
                  <a:pt x="0" y="59"/>
                </a:lnTo>
                <a:lnTo>
                  <a:pt x="2" y="71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8"/>
                </a:lnTo>
                <a:lnTo>
                  <a:pt x="38" y="112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2"/>
                </a:lnTo>
                <a:lnTo>
                  <a:pt x="92" y="108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1"/>
                </a:lnTo>
                <a:lnTo>
                  <a:pt x="118" y="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2" name="Freeform 14"/>
          <p:cNvSpPr>
            <a:spLocks/>
          </p:cNvSpPr>
          <p:nvPr/>
        </p:nvSpPr>
        <p:spPr bwMode="auto">
          <a:xfrm>
            <a:off x="3892550" y="5281613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6"/>
                </a:lnTo>
                <a:lnTo>
                  <a:pt x="108" y="26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6"/>
                </a:lnTo>
                <a:lnTo>
                  <a:pt x="6" y="36"/>
                </a:lnTo>
                <a:lnTo>
                  <a:pt x="2" y="47"/>
                </a:lnTo>
                <a:lnTo>
                  <a:pt x="0" y="59"/>
                </a:lnTo>
                <a:lnTo>
                  <a:pt x="2" y="71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8"/>
                </a:lnTo>
                <a:lnTo>
                  <a:pt x="38" y="112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2"/>
                </a:lnTo>
                <a:lnTo>
                  <a:pt x="92" y="108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1"/>
                </a:lnTo>
                <a:lnTo>
                  <a:pt x="118" y="59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3" name="Freeform 15"/>
          <p:cNvSpPr>
            <a:spLocks/>
          </p:cNvSpPr>
          <p:nvPr/>
        </p:nvSpPr>
        <p:spPr bwMode="auto">
          <a:xfrm>
            <a:off x="3892550" y="5049838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4" name="Freeform 16"/>
          <p:cNvSpPr>
            <a:spLocks/>
          </p:cNvSpPr>
          <p:nvPr/>
        </p:nvSpPr>
        <p:spPr bwMode="auto">
          <a:xfrm>
            <a:off x="3892550" y="5049838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5" name="Freeform 17"/>
          <p:cNvSpPr>
            <a:spLocks/>
          </p:cNvSpPr>
          <p:nvPr/>
        </p:nvSpPr>
        <p:spPr bwMode="auto">
          <a:xfrm>
            <a:off x="3892550" y="4818063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6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9"/>
                </a:lnTo>
                <a:lnTo>
                  <a:pt x="82" y="3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3"/>
                </a:lnTo>
                <a:lnTo>
                  <a:pt x="26" y="9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6"/>
                </a:lnTo>
                <a:lnTo>
                  <a:pt x="0" y="58"/>
                </a:lnTo>
                <a:lnTo>
                  <a:pt x="2" y="70"/>
                </a:lnTo>
                <a:lnTo>
                  <a:pt x="6" y="79"/>
                </a:lnTo>
                <a:lnTo>
                  <a:pt x="10" y="89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89"/>
                </a:lnTo>
                <a:lnTo>
                  <a:pt x="114" y="79"/>
                </a:lnTo>
                <a:lnTo>
                  <a:pt x="118" y="70"/>
                </a:lnTo>
                <a:lnTo>
                  <a:pt x="118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6" name="Freeform 18"/>
          <p:cNvSpPr>
            <a:spLocks/>
          </p:cNvSpPr>
          <p:nvPr/>
        </p:nvSpPr>
        <p:spPr bwMode="auto">
          <a:xfrm>
            <a:off x="3892550" y="4818063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6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9"/>
                </a:lnTo>
                <a:lnTo>
                  <a:pt x="82" y="3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3"/>
                </a:lnTo>
                <a:lnTo>
                  <a:pt x="26" y="9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6"/>
                </a:lnTo>
                <a:lnTo>
                  <a:pt x="0" y="58"/>
                </a:lnTo>
                <a:lnTo>
                  <a:pt x="2" y="70"/>
                </a:lnTo>
                <a:lnTo>
                  <a:pt x="6" y="79"/>
                </a:lnTo>
                <a:lnTo>
                  <a:pt x="10" y="89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89"/>
                </a:lnTo>
                <a:lnTo>
                  <a:pt x="114" y="79"/>
                </a:lnTo>
                <a:lnTo>
                  <a:pt x="118" y="70"/>
                </a:lnTo>
                <a:lnTo>
                  <a:pt x="118" y="58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7" name="Freeform 19"/>
          <p:cNvSpPr>
            <a:spLocks/>
          </p:cNvSpPr>
          <p:nvPr/>
        </p:nvSpPr>
        <p:spPr bwMode="auto">
          <a:xfrm>
            <a:off x="3892550" y="4586288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9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8" name="Freeform 20"/>
          <p:cNvSpPr>
            <a:spLocks/>
          </p:cNvSpPr>
          <p:nvPr/>
        </p:nvSpPr>
        <p:spPr bwMode="auto">
          <a:xfrm>
            <a:off x="3892550" y="4586288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9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9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9" name="Freeform 21"/>
          <p:cNvSpPr>
            <a:spLocks/>
          </p:cNvSpPr>
          <p:nvPr/>
        </p:nvSpPr>
        <p:spPr bwMode="auto">
          <a:xfrm>
            <a:off x="3892550" y="4400550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5"/>
                </a:lnTo>
                <a:lnTo>
                  <a:pt x="108" y="26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6"/>
                </a:lnTo>
                <a:lnTo>
                  <a:pt x="6" y="35"/>
                </a:lnTo>
                <a:lnTo>
                  <a:pt x="2" y="47"/>
                </a:lnTo>
                <a:lnTo>
                  <a:pt x="0" y="59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10" name="Freeform 22"/>
          <p:cNvSpPr>
            <a:spLocks/>
          </p:cNvSpPr>
          <p:nvPr/>
        </p:nvSpPr>
        <p:spPr bwMode="auto">
          <a:xfrm>
            <a:off x="3892550" y="4400550"/>
            <a:ext cx="93663" cy="92075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9"/>
                </a:moveTo>
                <a:lnTo>
                  <a:pt x="118" y="47"/>
                </a:lnTo>
                <a:lnTo>
                  <a:pt x="114" y="35"/>
                </a:lnTo>
                <a:lnTo>
                  <a:pt x="108" y="26"/>
                </a:lnTo>
                <a:lnTo>
                  <a:pt x="100" y="18"/>
                </a:lnTo>
                <a:lnTo>
                  <a:pt x="92" y="10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10"/>
                </a:lnTo>
                <a:lnTo>
                  <a:pt x="18" y="18"/>
                </a:lnTo>
                <a:lnTo>
                  <a:pt x="10" y="26"/>
                </a:lnTo>
                <a:lnTo>
                  <a:pt x="6" y="35"/>
                </a:lnTo>
                <a:lnTo>
                  <a:pt x="2" y="47"/>
                </a:lnTo>
                <a:lnTo>
                  <a:pt x="0" y="59"/>
                </a:lnTo>
                <a:lnTo>
                  <a:pt x="2" y="70"/>
                </a:lnTo>
                <a:lnTo>
                  <a:pt x="6" y="80"/>
                </a:lnTo>
                <a:lnTo>
                  <a:pt x="10" y="90"/>
                </a:lnTo>
                <a:lnTo>
                  <a:pt x="18" y="100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100"/>
                </a:lnTo>
                <a:lnTo>
                  <a:pt x="108" y="90"/>
                </a:lnTo>
                <a:lnTo>
                  <a:pt x="114" y="80"/>
                </a:lnTo>
                <a:lnTo>
                  <a:pt x="118" y="70"/>
                </a:lnTo>
                <a:lnTo>
                  <a:pt x="118" y="59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11" name="Rectangle 23"/>
          <p:cNvSpPr>
            <a:spLocks noChangeArrowheads="1"/>
          </p:cNvSpPr>
          <p:nvPr/>
        </p:nvSpPr>
        <p:spPr bwMode="auto">
          <a:xfrm>
            <a:off x="3702050" y="538003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0</a:t>
            </a:r>
            <a:endParaRPr lang="en-US" altLang="en-US"/>
          </a:p>
        </p:txBody>
      </p:sp>
      <p:sp>
        <p:nvSpPr>
          <p:cNvPr id="89112" name="Rectangle 24"/>
          <p:cNvSpPr>
            <a:spLocks noChangeArrowheads="1"/>
          </p:cNvSpPr>
          <p:nvPr/>
        </p:nvSpPr>
        <p:spPr bwMode="auto">
          <a:xfrm>
            <a:off x="3702050" y="5124450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1</a:t>
            </a:r>
            <a:endParaRPr lang="en-US" altLang="en-US"/>
          </a:p>
        </p:txBody>
      </p:sp>
      <p:sp>
        <p:nvSpPr>
          <p:cNvPr id="89113" name="Rectangle 25"/>
          <p:cNvSpPr>
            <a:spLocks noChangeArrowheads="1"/>
          </p:cNvSpPr>
          <p:nvPr/>
        </p:nvSpPr>
        <p:spPr bwMode="auto">
          <a:xfrm>
            <a:off x="3702050" y="4870450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2</a:t>
            </a:r>
            <a:endParaRPr lang="en-US" altLang="en-US"/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3702050" y="4660900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3</a:t>
            </a:r>
            <a:endParaRPr lang="en-US" altLang="en-US"/>
          </a:p>
        </p:txBody>
      </p:sp>
      <p:sp>
        <p:nvSpPr>
          <p:cNvPr id="89115" name="Rectangle 27"/>
          <p:cNvSpPr>
            <a:spLocks noChangeArrowheads="1"/>
          </p:cNvSpPr>
          <p:nvPr/>
        </p:nvSpPr>
        <p:spPr bwMode="auto">
          <a:xfrm>
            <a:off x="3702050" y="4429125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4</a:t>
            </a:r>
            <a:endParaRPr lang="en-US" altLang="en-US"/>
          </a:p>
        </p:txBody>
      </p:sp>
      <p:sp>
        <p:nvSpPr>
          <p:cNvPr id="89116" name="Rectangle 28"/>
          <p:cNvSpPr>
            <a:spLocks noChangeArrowheads="1"/>
          </p:cNvSpPr>
          <p:nvPr/>
        </p:nvSpPr>
        <p:spPr bwMode="auto">
          <a:xfrm>
            <a:off x="3702050" y="424338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5</a:t>
            </a:r>
            <a:endParaRPr lang="en-US" altLang="en-US"/>
          </a:p>
        </p:txBody>
      </p:sp>
      <p:sp>
        <p:nvSpPr>
          <p:cNvPr id="89117" name="Freeform 29"/>
          <p:cNvSpPr>
            <a:spLocks/>
          </p:cNvSpPr>
          <p:nvPr/>
        </p:nvSpPr>
        <p:spPr bwMode="auto">
          <a:xfrm>
            <a:off x="3892550" y="4167188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9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9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89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89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18" name="Freeform 30"/>
          <p:cNvSpPr>
            <a:spLocks/>
          </p:cNvSpPr>
          <p:nvPr/>
        </p:nvSpPr>
        <p:spPr bwMode="auto">
          <a:xfrm>
            <a:off x="3892550" y="4167188"/>
            <a:ext cx="93663" cy="93662"/>
          </a:xfrm>
          <a:custGeom>
            <a:avLst/>
            <a:gdLst>
              <a:gd name="T0" fmla="*/ 2147483647 w 118"/>
              <a:gd name="T1" fmla="*/ 2147483647 h 117"/>
              <a:gd name="T2" fmla="*/ 2147483647 w 118"/>
              <a:gd name="T3" fmla="*/ 2147483647 h 117"/>
              <a:gd name="T4" fmla="*/ 2147483647 w 118"/>
              <a:gd name="T5" fmla="*/ 2147483647 h 117"/>
              <a:gd name="T6" fmla="*/ 2147483647 w 118"/>
              <a:gd name="T7" fmla="*/ 2147483647 h 117"/>
              <a:gd name="T8" fmla="*/ 2147483647 w 118"/>
              <a:gd name="T9" fmla="*/ 2147483647 h 117"/>
              <a:gd name="T10" fmla="*/ 2147483647 w 118"/>
              <a:gd name="T11" fmla="*/ 2147483647 h 117"/>
              <a:gd name="T12" fmla="*/ 2147483647 w 118"/>
              <a:gd name="T13" fmla="*/ 2147483647 h 117"/>
              <a:gd name="T14" fmla="*/ 2147483647 w 118"/>
              <a:gd name="T15" fmla="*/ 0 h 117"/>
              <a:gd name="T16" fmla="*/ 2147483647 w 118"/>
              <a:gd name="T17" fmla="*/ 0 h 117"/>
              <a:gd name="T18" fmla="*/ 2147483647 w 118"/>
              <a:gd name="T19" fmla="*/ 0 h 117"/>
              <a:gd name="T20" fmla="*/ 2147483647 w 118"/>
              <a:gd name="T21" fmla="*/ 2147483647 h 117"/>
              <a:gd name="T22" fmla="*/ 2147483647 w 118"/>
              <a:gd name="T23" fmla="*/ 2147483647 h 117"/>
              <a:gd name="T24" fmla="*/ 2147483647 w 118"/>
              <a:gd name="T25" fmla="*/ 2147483647 h 117"/>
              <a:gd name="T26" fmla="*/ 2147483647 w 118"/>
              <a:gd name="T27" fmla="*/ 2147483647 h 117"/>
              <a:gd name="T28" fmla="*/ 2147483647 w 118"/>
              <a:gd name="T29" fmla="*/ 2147483647 h 117"/>
              <a:gd name="T30" fmla="*/ 2147483647 w 118"/>
              <a:gd name="T31" fmla="*/ 2147483647 h 117"/>
              <a:gd name="T32" fmla="*/ 0 w 118"/>
              <a:gd name="T33" fmla="*/ 2147483647 h 117"/>
              <a:gd name="T34" fmla="*/ 2147483647 w 118"/>
              <a:gd name="T35" fmla="*/ 2147483647 h 117"/>
              <a:gd name="T36" fmla="*/ 2147483647 w 118"/>
              <a:gd name="T37" fmla="*/ 2147483647 h 117"/>
              <a:gd name="T38" fmla="*/ 2147483647 w 118"/>
              <a:gd name="T39" fmla="*/ 2147483647 h 117"/>
              <a:gd name="T40" fmla="*/ 2147483647 w 118"/>
              <a:gd name="T41" fmla="*/ 2147483647 h 117"/>
              <a:gd name="T42" fmla="*/ 2147483647 w 118"/>
              <a:gd name="T43" fmla="*/ 2147483647 h 117"/>
              <a:gd name="T44" fmla="*/ 2147483647 w 118"/>
              <a:gd name="T45" fmla="*/ 2147483647 h 117"/>
              <a:gd name="T46" fmla="*/ 2147483647 w 118"/>
              <a:gd name="T47" fmla="*/ 2147483647 h 117"/>
              <a:gd name="T48" fmla="*/ 2147483647 w 118"/>
              <a:gd name="T49" fmla="*/ 2147483647 h 117"/>
              <a:gd name="T50" fmla="*/ 2147483647 w 118"/>
              <a:gd name="T51" fmla="*/ 2147483647 h 117"/>
              <a:gd name="T52" fmla="*/ 2147483647 w 118"/>
              <a:gd name="T53" fmla="*/ 2147483647 h 117"/>
              <a:gd name="T54" fmla="*/ 2147483647 w 118"/>
              <a:gd name="T55" fmla="*/ 2147483647 h 117"/>
              <a:gd name="T56" fmla="*/ 2147483647 w 118"/>
              <a:gd name="T57" fmla="*/ 2147483647 h 117"/>
              <a:gd name="T58" fmla="*/ 2147483647 w 118"/>
              <a:gd name="T59" fmla="*/ 2147483647 h 117"/>
              <a:gd name="T60" fmla="*/ 2147483647 w 118"/>
              <a:gd name="T61" fmla="*/ 2147483647 h 117"/>
              <a:gd name="T62" fmla="*/ 2147483647 w 118"/>
              <a:gd name="T63" fmla="*/ 2147483647 h 117"/>
              <a:gd name="T64" fmla="*/ 2147483647 w 118"/>
              <a:gd name="T65" fmla="*/ 2147483647 h 11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18"/>
              <a:gd name="T100" fmla="*/ 0 h 117"/>
              <a:gd name="T101" fmla="*/ 118 w 118"/>
              <a:gd name="T102" fmla="*/ 117 h 11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18" h="117">
                <a:moveTo>
                  <a:pt x="118" y="58"/>
                </a:moveTo>
                <a:lnTo>
                  <a:pt x="118" y="47"/>
                </a:lnTo>
                <a:lnTo>
                  <a:pt x="114" y="35"/>
                </a:lnTo>
                <a:lnTo>
                  <a:pt x="108" y="25"/>
                </a:lnTo>
                <a:lnTo>
                  <a:pt x="100" y="17"/>
                </a:lnTo>
                <a:lnTo>
                  <a:pt x="92" y="9"/>
                </a:lnTo>
                <a:lnTo>
                  <a:pt x="82" y="4"/>
                </a:lnTo>
                <a:lnTo>
                  <a:pt x="71" y="0"/>
                </a:lnTo>
                <a:lnTo>
                  <a:pt x="59" y="0"/>
                </a:lnTo>
                <a:lnTo>
                  <a:pt x="47" y="0"/>
                </a:lnTo>
                <a:lnTo>
                  <a:pt x="38" y="4"/>
                </a:lnTo>
                <a:lnTo>
                  <a:pt x="26" y="9"/>
                </a:lnTo>
                <a:lnTo>
                  <a:pt x="18" y="17"/>
                </a:lnTo>
                <a:lnTo>
                  <a:pt x="10" y="25"/>
                </a:lnTo>
                <a:lnTo>
                  <a:pt x="6" y="35"/>
                </a:lnTo>
                <a:lnTo>
                  <a:pt x="2" y="47"/>
                </a:lnTo>
                <a:lnTo>
                  <a:pt x="0" y="58"/>
                </a:lnTo>
                <a:lnTo>
                  <a:pt x="2" y="70"/>
                </a:lnTo>
                <a:lnTo>
                  <a:pt x="6" y="80"/>
                </a:lnTo>
                <a:lnTo>
                  <a:pt x="10" y="89"/>
                </a:lnTo>
                <a:lnTo>
                  <a:pt x="18" y="99"/>
                </a:lnTo>
                <a:lnTo>
                  <a:pt x="26" y="107"/>
                </a:lnTo>
                <a:lnTo>
                  <a:pt x="38" y="111"/>
                </a:lnTo>
                <a:lnTo>
                  <a:pt x="47" y="115"/>
                </a:lnTo>
                <a:lnTo>
                  <a:pt x="59" y="117"/>
                </a:lnTo>
                <a:lnTo>
                  <a:pt x="71" y="115"/>
                </a:lnTo>
                <a:lnTo>
                  <a:pt x="82" y="111"/>
                </a:lnTo>
                <a:lnTo>
                  <a:pt x="92" y="107"/>
                </a:lnTo>
                <a:lnTo>
                  <a:pt x="100" y="99"/>
                </a:lnTo>
                <a:lnTo>
                  <a:pt x="108" y="89"/>
                </a:lnTo>
                <a:lnTo>
                  <a:pt x="114" y="80"/>
                </a:lnTo>
                <a:lnTo>
                  <a:pt x="118" y="70"/>
                </a:lnTo>
                <a:lnTo>
                  <a:pt x="118" y="58"/>
                </a:lnTo>
              </a:path>
            </a:pathLst>
          </a:custGeom>
          <a:noFill/>
          <a:ln w="47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19" name="Rectangle 31"/>
          <p:cNvSpPr>
            <a:spLocks noChangeArrowheads="1"/>
          </p:cNvSpPr>
          <p:nvPr/>
        </p:nvSpPr>
        <p:spPr bwMode="auto">
          <a:xfrm>
            <a:off x="3702050" y="3963988"/>
            <a:ext cx="698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6</a:t>
            </a:r>
            <a:endParaRPr lang="en-US" altLang="en-US"/>
          </a:p>
        </p:txBody>
      </p:sp>
      <p:sp>
        <p:nvSpPr>
          <p:cNvPr id="89120" name="Freeform 32"/>
          <p:cNvSpPr>
            <a:spLocks noEditPoints="1"/>
          </p:cNvSpPr>
          <p:nvPr/>
        </p:nvSpPr>
        <p:spPr bwMode="auto">
          <a:xfrm>
            <a:off x="3938588" y="3328988"/>
            <a:ext cx="3175" cy="561975"/>
          </a:xfrm>
          <a:custGeom>
            <a:avLst/>
            <a:gdLst>
              <a:gd name="T0" fmla="*/ 0 w 6"/>
              <a:gd name="T1" fmla="*/ 2147483647 h 708"/>
              <a:gd name="T2" fmla="*/ 2147483647 w 6"/>
              <a:gd name="T3" fmla="*/ 2147483647 h 708"/>
              <a:gd name="T4" fmla="*/ 2147483647 w 6"/>
              <a:gd name="T5" fmla="*/ 2147483647 h 708"/>
              <a:gd name="T6" fmla="*/ 2147483647 w 6"/>
              <a:gd name="T7" fmla="*/ 2147483647 h 708"/>
              <a:gd name="T8" fmla="*/ 0 w 6"/>
              <a:gd name="T9" fmla="*/ 2147483647 h 708"/>
              <a:gd name="T10" fmla="*/ 0 w 6"/>
              <a:gd name="T11" fmla="*/ 2147483647 h 708"/>
              <a:gd name="T12" fmla="*/ 0 w 6"/>
              <a:gd name="T13" fmla="*/ 2147483647 h 708"/>
              <a:gd name="T14" fmla="*/ 2147483647 w 6"/>
              <a:gd name="T15" fmla="*/ 2147483647 h 708"/>
              <a:gd name="T16" fmla="*/ 2147483647 w 6"/>
              <a:gd name="T17" fmla="*/ 2147483647 h 708"/>
              <a:gd name="T18" fmla="*/ 2147483647 w 6"/>
              <a:gd name="T19" fmla="*/ 2147483647 h 708"/>
              <a:gd name="T20" fmla="*/ 0 w 6"/>
              <a:gd name="T21" fmla="*/ 2147483647 h 708"/>
              <a:gd name="T22" fmla="*/ 0 w 6"/>
              <a:gd name="T23" fmla="*/ 2147483647 h 708"/>
              <a:gd name="T24" fmla="*/ 0 w 6"/>
              <a:gd name="T25" fmla="*/ 2147483647 h 708"/>
              <a:gd name="T26" fmla="*/ 2147483647 w 6"/>
              <a:gd name="T27" fmla="*/ 2147483647 h 708"/>
              <a:gd name="T28" fmla="*/ 2147483647 w 6"/>
              <a:gd name="T29" fmla="*/ 2147483647 h 708"/>
              <a:gd name="T30" fmla="*/ 2147483647 w 6"/>
              <a:gd name="T31" fmla="*/ 2147483647 h 708"/>
              <a:gd name="T32" fmla="*/ 0 w 6"/>
              <a:gd name="T33" fmla="*/ 2147483647 h 708"/>
              <a:gd name="T34" fmla="*/ 0 w 6"/>
              <a:gd name="T35" fmla="*/ 2147483647 h 708"/>
              <a:gd name="T36" fmla="*/ 0 w 6"/>
              <a:gd name="T37" fmla="*/ 2147483647 h 708"/>
              <a:gd name="T38" fmla="*/ 2147483647 w 6"/>
              <a:gd name="T39" fmla="*/ 2147483647 h 708"/>
              <a:gd name="T40" fmla="*/ 2147483647 w 6"/>
              <a:gd name="T41" fmla="*/ 2147483647 h 708"/>
              <a:gd name="T42" fmla="*/ 2147483647 w 6"/>
              <a:gd name="T43" fmla="*/ 2147483647 h 708"/>
              <a:gd name="T44" fmla="*/ 0 w 6"/>
              <a:gd name="T45" fmla="*/ 2147483647 h 708"/>
              <a:gd name="T46" fmla="*/ 0 w 6"/>
              <a:gd name="T47" fmla="*/ 2147483647 h 708"/>
              <a:gd name="T48" fmla="*/ 0 w 6"/>
              <a:gd name="T49" fmla="*/ 2147483647 h 708"/>
              <a:gd name="T50" fmla="*/ 2147483647 w 6"/>
              <a:gd name="T51" fmla="*/ 2147483647 h 708"/>
              <a:gd name="T52" fmla="*/ 2147483647 w 6"/>
              <a:gd name="T53" fmla="*/ 2147483647 h 708"/>
              <a:gd name="T54" fmla="*/ 2147483647 w 6"/>
              <a:gd name="T55" fmla="*/ 2147483647 h 708"/>
              <a:gd name="T56" fmla="*/ 0 w 6"/>
              <a:gd name="T57" fmla="*/ 2147483647 h 708"/>
              <a:gd name="T58" fmla="*/ 0 w 6"/>
              <a:gd name="T59" fmla="*/ 2147483647 h 708"/>
              <a:gd name="T60" fmla="*/ 0 w 6"/>
              <a:gd name="T61" fmla="*/ 2147483647 h 708"/>
              <a:gd name="T62" fmla="*/ 2147483647 w 6"/>
              <a:gd name="T63" fmla="*/ 2147483647 h 708"/>
              <a:gd name="T64" fmla="*/ 2147483647 w 6"/>
              <a:gd name="T65" fmla="*/ 2147483647 h 708"/>
              <a:gd name="T66" fmla="*/ 2147483647 w 6"/>
              <a:gd name="T67" fmla="*/ 2147483647 h 708"/>
              <a:gd name="T68" fmla="*/ 0 w 6"/>
              <a:gd name="T69" fmla="*/ 2147483647 h 708"/>
              <a:gd name="T70" fmla="*/ 0 w 6"/>
              <a:gd name="T71" fmla="*/ 2147483647 h 708"/>
              <a:gd name="T72" fmla="*/ 0 w 6"/>
              <a:gd name="T73" fmla="*/ 2147483647 h 708"/>
              <a:gd name="T74" fmla="*/ 2147483647 w 6"/>
              <a:gd name="T75" fmla="*/ 2147483647 h 708"/>
              <a:gd name="T76" fmla="*/ 2147483647 w 6"/>
              <a:gd name="T77" fmla="*/ 2147483647 h 708"/>
              <a:gd name="T78" fmla="*/ 2147483647 w 6"/>
              <a:gd name="T79" fmla="*/ 2147483647 h 708"/>
              <a:gd name="T80" fmla="*/ 0 w 6"/>
              <a:gd name="T81" fmla="*/ 2147483647 h 708"/>
              <a:gd name="T82" fmla="*/ 0 w 6"/>
              <a:gd name="T83" fmla="*/ 2147483647 h 708"/>
              <a:gd name="T84" fmla="*/ 0 w 6"/>
              <a:gd name="T85" fmla="*/ 2147483647 h 708"/>
              <a:gd name="T86" fmla="*/ 2147483647 w 6"/>
              <a:gd name="T87" fmla="*/ 2147483647 h 708"/>
              <a:gd name="T88" fmla="*/ 2147483647 w 6"/>
              <a:gd name="T89" fmla="*/ 2147483647 h 708"/>
              <a:gd name="T90" fmla="*/ 2147483647 w 6"/>
              <a:gd name="T91" fmla="*/ 2147483647 h 708"/>
              <a:gd name="T92" fmla="*/ 0 w 6"/>
              <a:gd name="T93" fmla="*/ 2147483647 h 708"/>
              <a:gd name="T94" fmla="*/ 0 w 6"/>
              <a:gd name="T95" fmla="*/ 2147483647 h 708"/>
              <a:gd name="T96" fmla="*/ 0 w 6"/>
              <a:gd name="T97" fmla="*/ 2147483647 h 708"/>
              <a:gd name="T98" fmla="*/ 2147483647 w 6"/>
              <a:gd name="T99" fmla="*/ 2147483647 h 708"/>
              <a:gd name="T100" fmla="*/ 2147483647 w 6"/>
              <a:gd name="T101" fmla="*/ 2147483647 h 708"/>
              <a:gd name="T102" fmla="*/ 2147483647 w 6"/>
              <a:gd name="T103" fmla="*/ 2147483647 h 708"/>
              <a:gd name="T104" fmla="*/ 0 w 6"/>
              <a:gd name="T105" fmla="*/ 2147483647 h 708"/>
              <a:gd name="T106" fmla="*/ 0 w 6"/>
              <a:gd name="T107" fmla="*/ 2147483647 h 708"/>
              <a:gd name="T108" fmla="*/ 0 w 6"/>
              <a:gd name="T109" fmla="*/ 2147483647 h 708"/>
              <a:gd name="T110" fmla="*/ 2147483647 w 6"/>
              <a:gd name="T111" fmla="*/ 0 h 708"/>
              <a:gd name="T112" fmla="*/ 2147483647 w 6"/>
              <a:gd name="T113" fmla="*/ 2147483647 h 708"/>
              <a:gd name="T114" fmla="*/ 2147483647 w 6"/>
              <a:gd name="T115" fmla="*/ 2147483647 h 708"/>
              <a:gd name="T116" fmla="*/ 0 w 6"/>
              <a:gd name="T117" fmla="*/ 2147483647 h 708"/>
              <a:gd name="T118" fmla="*/ 0 w 6"/>
              <a:gd name="T119" fmla="*/ 2147483647 h 70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"/>
              <a:gd name="T181" fmla="*/ 0 h 708"/>
              <a:gd name="T182" fmla="*/ 6 w 6"/>
              <a:gd name="T183" fmla="*/ 708 h 70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" h="708">
                <a:moveTo>
                  <a:pt x="0" y="706"/>
                </a:moveTo>
                <a:lnTo>
                  <a:pt x="0" y="661"/>
                </a:lnTo>
                <a:lnTo>
                  <a:pt x="0" y="659"/>
                </a:lnTo>
                <a:lnTo>
                  <a:pt x="2" y="659"/>
                </a:lnTo>
                <a:lnTo>
                  <a:pt x="4" y="659"/>
                </a:lnTo>
                <a:lnTo>
                  <a:pt x="6" y="661"/>
                </a:lnTo>
                <a:lnTo>
                  <a:pt x="6" y="706"/>
                </a:lnTo>
                <a:lnTo>
                  <a:pt x="4" y="708"/>
                </a:lnTo>
                <a:lnTo>
                  <a:pt x="2" y="708"/>
                </a:lnTo>
                <a:lnTo>
                  <a:pt x="0" y="708"/>
                </a:lnTo>
                <a:lnTo>
                  <a:pt x="0" y="706"/>
                </a:lnTo>
                <a:close/>
                <a:moveTo>
                  <a:pt x="0" y="630"/>
                </a:moveTo>
                <a:lnTo>
                  <a:pt x="0" y="587"/>
                </a:lnTo>
                <a:lnTo>
                  <a:pt x="0" y="585"/>
                </a:lnTo>
                <a:lnTo>
                  <a:pt x="2" y="583"/>
                </a:lnTo>
                <a:lnTo>
                  <a:pt x="4" y="585"/>
                </a:lnTo>
                <a:lnTo>
                  <a:pt x="6" y="587"/>
                </a:lnTo>
                <a:lnTo>
                  <a:pt x="6" y="630"/>
                </a:lnTo>
                <a:lnTo>
                  <a:pt x="4" y="632"/>
                </a:lnTo>
                <a:lnTo>
                  <a:pt x="2" y="634"/>
                </a:lnTo>
                <a:lnTo>
                  <a:pt x="0" y="632"/>
                </a:lnTo>
                <a:lnTo>
                  <a:pt x="0" y="630"/>
                </a:lnTo>
                <a:close/>
                <a:moveTo>
                  <a:pt x="0" y="556"/>
                </a:moveTo>
                <a:lnTo>
                  <a:pt x="0" y="513"/>
                </a:lnTo>
                <a:lnTo>
                  <a:pt x="0" y="509"/>
                </a:lnTo>
                <a:lnTo>
                  <a:pt x="2" y="509"/>
                </a:lnTo>
                <a:lnTo>
                  <a:pt x="4" y="509"/>
                </a:lnTo>
                <a:lnTo>
                  <a:pt x="6" y="513"/>
                </a:lnTo>
                <a:lnTo>
                  <a:pt x="6" y="556"/>
                </a:lnTo>
                <a:lnTo>
                  <a:pt x="4" y="558"/>
                </a:lnTo>
                <a:lnTo>
                  <a:pt x="2" y="560"/>
                </a:lnTo>
                <a:lnTo>
                  <a:pt x="0" y="558"/>
                </a:lnTo>
                <a:lnTo>
                  <a:pt x="0" y="556"/>
                </a:lnTo>
                <a:close/>
                <a:moveTo>
                  <a:pt x="0" y="482"/>
                </a:moveTo>
                <a:lnTo>
                  <a:pt x="0" y="437"/>
                </a:lnTo>
                <a:lnTo>
                  <a:pt x="0" y="435"/>
                </a:lnTo>
                <a:lnTo>
                  <a:pt x="2" y="435"/>
                </a:lnTo>
                <a:lnTo>
                  <a:pt x="4" y="435"/>
                </a:lnTo>
                <a:lnTo>
                  <a:pt x="6" y="437"/>
                </a:lnTo>
                <a:lnTo>
                  <a:pt x="6" y="482"/>
                </a:lnTo>
                <a:lnTo>
                  <a:pt x="4" y="484"/>
                </a:lnTo>
                <a:lnTo>
                  <a:pt x="2" y="484"/>
                </a:lnTo>
                <a:lnTo>
                  <a:pt x="0" y="484"/>
                </a:lnTo>
                <a:lnTo>
                  <a:pt x="0" y="482"/>
                </a:lnTo>
                <a:close/>
                <a:moveTo>
                  <a:pt x="0" y="406"/>
                </a:moveTo>
                <a:lnTo>
                  <a:pt x="0" y="363"/>
                </a:lnTo>
                <a:lnTo>
                  <a:pt x="0" y="361"/>
                </a:lnTo>
                <a:lnTo>
                  <a:pt x="2" y="359"/>
                </a:lnTo>
                <a:lnTo>
                  <a:pt x="4" y="361"/>
                </a:lnTo>
                <a:lnTo>
                  <a:pt x="6" y="363"/>
                </a:lnTo>
                <a:lnTo>
                  <a:pt x="6" y="406"/>
                </a:lnTo>
                <a:lnTo>
                  <a:pt x="4" y="408"/>
                </a:lnTo>
                <a:lnTo>
                  <a:pt x="2" y="409"/>
                </a:lnTo>
                <a:lnTo>
                  <a:pt x="0" y="408"/>
                </a:lnTo>
                <a:lnTo>
                  <a:pt x="0" y="406"/>
                </a:lnTo>
                <a:close/>
                <a:moveTo>
                  <a:pt x="0" y="331"/>
                </a:moveTo>
                <a:lnTo>
                  <a:pt x="0" y="287"/>
                </a:lnTo>
                <a:lnTo>
                  <a:pt x="0" y="285"/>
                </a:lnTo>
                <a:lnTo>
                  <a:pt x="2" y="285"/>
                </a:lnTo>
                <a:lnTo>
                  <a:pt x="4" y="285"/>
                </a:lnTo>
                <a:lnTo>
                  <a:pt x="6" y="287"/>
                </a:lnTo>
                <a:lnTo>
                  <a:pt x="6" y="331"/>
                </a:lnTo>
                <a:lnTo>
                  <a:pt x="4" y="333"/>
                </a:lnTo>
                <a:lnTo>
                  <a:pt x="2" y="333"/>
                </a:lnTo>
                <a:lnTo>
                  <a:pt x="0" y="333"/>
                </a:lnTo>
                <a:lnTo>
                  <a:pt x="0" y="331"/>
                </a:lnTo>
                <a:close/>
                <a:moveTo>
                  <a:pt x="0" y="255"/>
                </a:moveTo>
                <a:lnTo>
                  <a:pt x="0" y="213"/>
                </a:lnTo>
                <a:lnTo>
                  <a:pt x="0" y="211"/>
                </a:lnTo>
                <a:lnTo>
                  <a:pt x="2" y="209"/>
                </a:lnTo>
                <a:lnTo>
                  <a:pt x="4" y="211"/>
                </a:lnTo>
                <a:lnTo>
                  <a:pt x="6" y="213"/>
                </a:lnTo>
                <a:lnTo>
                  <a:pt x="6" y="255"/>
                </a:lnTo>
                <a:lnTo>
                  <a:pt x="4" y="257"/>
                </a:lnTo>
                <a:lnTo>
                  <a:pt x="2" y="259"/>
                </a:lnTo>
                <a:lnTo>
                  <a:pt x="0" y="257"/>
                </a:lnTo>
                <a:lnTo>
                  <a:pt x="0" y="255"/>
                </a:lnTo>
                <a:close/>
                <a:moveTo>
                  <a:pt x="0" y="181"/>
                </a:moveTo>
                <a:lnTo>
                  <a:pt x="0" y="138"/>
                </a:lnTo>
                <a:lnTo>
                  <a:pt x="0" y="135"/>
                </a:lnTo>
                <a:lnTo>
                  <a:pt x="2" y="135"/>
                </a:lnTo>
                <a:lnTo>
                  <a:pt x="4" y="135"/>
                </a:lnTo>
                <a:lnTo>
                  <a:pt x="6" y="138"/>
                </a:lnTo>
                <a:lnTo>
                  <a:pt x="6" y="181"/>
                </a:lnTo>
                <a:lnTo>
                  <a:pt x="4" y="183"/>
                </a:lnTo>
                <a:lnTo>
                  <a:pt x="2" y="185"/>
                </a:lnTo>
                <a:lnTo>
                  <a:pt x="0" y="183"/>
                </a:lnTo>
                <a:lnTo>
                  <a:pt x="0" y="181"/>
                </a:lnTo>
                <a:close/>
                <a:moveTo>
                  <a:pt x="0" y="107"/>
                </a:moveTo>
                <a:lnTo>
                  <a:pt x="0" y="62"/>
                </a:lnTo>
                <a:lnTo>
                  <a:pt x="0" y="60"/>
                </a:lnTo>
                <a:lnTo>
                  <a:pt x="2" y="60"/>
                </a:lnTo>
                <a:lnTo>
                  <a:pt x="4" y="60"/>
                </a:lnTo>
                <a:lnTo>
                  <a:pt x="6" y="62"/>
                </a:lnTo>
                <a:lnTo>
                  <a:pt x="6" y="107"/>
                </a:lnTo>
                <a:lnTo>
                  <a:pt x="4" y="109"/>
                </a:lnTo>
                <a:lnTo>
                  <a:pt x="2" y="109"/>
                </a:lnTo>
                <a:lnTo>
                  <a:pt x="0" y="109"/>
                </a:lnTo>
                <a:lnTo>
                  <a:pt x="0" y="107"/>
                </a:lnTo>
                <a:close/>
                <a:moveTo>
                  <a:pt x="0" y="31"/>
                </a:moveTo>
                <a:lnTo>
                  <a:pt x="0" y="4"/>
                </a:lnTo>
                <a:lnTo>
                  <a:pt x="0" y="2"/>
                </a:lnTo>
                <a:lnTo>
                  <a:pt x="2" y="0"/>
                </a:lnTo>
                <a:lnTo>
                  <a:pt x="4" y="2"/>
                </a:lnTo>
                <a:lnTo>
                  <a:pt x="6" y="4"/>
                </a:lnTo>
                <a:lnTo>
                  <a:pt x="6" y="31"/>
                </a:lnTo>
                <a:lnTo>
                  <a:pt x="4" y="33"/>
                </a:lnTo>
                <a:lnTo>
                  <a:pt x="2" y="35"/>
                </a:lnTo>
                <a:lnTo>
                  <a:pt x="0" y="33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121" name="Rectangle 33"/>
          <p:cNvSpPr>
            <a:spLocks noChangeArrowheads="1"/>
          </p:cNvSpPr>
          <p:nvPr/>
        </p:nvSpPr>
        <p:spPr bwMode="auto">
          <a:xfrm>
            <a:off x="4497388" y="4586288"/>
            <a:ext cx="696912" cy="1066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22" name="Rectangle 34"/>
          <p:cNvSpPr>
            <a:spLocks noChangeArrowheads="1"/>
          </p:cNvSpPr>
          <p:nvPr/>
        </p:nvSpPr>
        <p:spPr bwMode="auto">
          <a:xfrm>
            <a:off x="4497388" y="4586288"/>
            <a:ext cx="696912" cy="1066800"/>
          </a:xfrm>
          <a:prstGeom prst="rect">
            <a:avLst/>
          </a:prstGeom>
          <a:noFill/>
          <a:ln w="47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23" name="Rectangle 35"/>
          <p:cNvSpPr>
            <a:spLocks noChangeArrowheads="1"/>
          </p:cNvSpPr>
          <p:nvPr/>
        </p:nvSpPr>
        <p:spPr bwMode="auto">
          <a:xfrm>
            <a:off x="3529013" y="2944813"/>
            <a:ext cx="7858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LOADBUS</a:t>
            </a:r>
            <a:endParaRPr lang="en-US" altLang="en-US" b="1"/>
          </a:p>
        </p:txBody>
      </p:sp>
      <p:sp>
        <p:nvSpPr>
          <p:cNvPr id="89124" name="Line 36"/>
          <p:cNvSpPr>
            <a:spLocks noChangeShapeType="1"/>
          </p:cNvSpPr>
          <p:nvPr/>
        </p:nvSpPr>
        <p:spPr bwMode="auto">
          <a:xfrm>
            <a:off x="3938588" y="4864100"/>
            <a:ext cx="558800" cy="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25" name="Line 37"/>
          <p:cNvSpPr>
            <a:spLocks noChangeShapeType="1"/>
          </p:cNvSpPr>
          <p:nvPr/>
        </p:nvSpPr>
        <p:spPr bwMode="auto">
          <a:xfrm>
            <a:off x="3938588" y="5095875"/>
            <a:ext cx="558800" cy="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26" name="Line 38"/>
          <p:cNvSpPr>
            <a:spLocks noChangeShapeType="1"/>
          </p:cNvSpPr>
          <p:nvPr/>
        </p:nvSpPr>
        <p:spPr bwMode="auto">
          <a:xfrm>
            <a:off x="3938588" y="5327650"/>
            <a:ext cx="558800" cy="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27" name="Line 39"/>
          <p:cNvSpPr>
            <a:spLocks noChangeShapeType="1"/>
          </p:cNvSpPr>
          <p:nvPr/>
        </p:nvSpPr>
        <p:spPr bwMode="auto">
          <a:xfrm>
            <a:off x="3938588" y="5561013"/>
            <a:ext cx="558800" cy="0"/>
          </a:xfrm>
          <a:prstGeom prst="line">
            <a:avLst/>
          </a:prstGeom>
          <a:noFill/>
          <a:ln w="47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28" name="Rectangle 40"/>
          <p:cNvSpPr>
            <a:spLocks noChangeArrowheads="1"/>
          </p:cNvSpPr>
          <p:nvPr/>
        </p:nvSpPr>
        <p:spPr bwMode="auto">
          <a:xfrm>
            <a:off x="4675188" y="4652963"/>
            <a:ext cx="3603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LOAD</a:t>
            </a:r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8263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Specifying Bus Connections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1588" y="1416050"/>
            <a:ext cx="6142037" cy="4935538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/>
            <a:r>
              <a:rPr lang="en-US" altLang="en-US" sz="3200" smtClean="0"/>
              <a:t>Explicit</a:t>
            </a:r>
          </a:p>
          <a:p>
            <a:pPr lvl="1" eaLnBrk="1" hangingPunct="1"/>
            <a:r>
              <a:rPr lang="en-US" altLang="en-US" sz="2000" b="1" smtClean="0">
                <a:solidFill>
                  <a:schemeClr val="tx2"/>
                </a:solidFill>
              </a:rPr>
              <a:t>New Load.LOAD1 Bus1=LOADBUS.1.2.3.0</a:t>
            </a:r>
          </a:p>
          <a:p>
            <a:pPr lvl="3" eaLnBrk="1" hangingPunct="1"/>
            <a:r>
              <a:rPr lang="en-US" altLang="en-US" smtClean="0"/>
              <a:t>Explicitly defines which node</a:t>
            </a:r>
            <a:r>
              <a:rPr lang="en-US" altLang="en-US" sz="3200" smtClean="0"/>
              <a:t> </a:t>
            </a:r>
          </a:p>
          <a:p>
            <a:pPr lvl="1" eaLnBrk="1" hangingPunct="1"/>
            <a:r>
              <a:rPr lang="en-US" altLang="en-US" sz="2000" b="1" smtClean="0">
                <a:solidFill>
                  <a:schemeClr val="tx2"/>
                </a:solidFill>
              </a:rPr>
              <a:t>New Load.1-PHASELOAD Phases=1 Bus1=LOADBUS.2.0</a:t>
            </a:r>
          </a:p>
          <a:p>
            <a:pPr lvl="3" eaLnBrk="1" hangingPunct="1"/>
            <a:r>
              <a:rPr lang="en-US" altLang="en-US" smtClean="0"/>
              <a:t>Connects 1-phase load to </a:t>
            </a:r>
            <a:br>
              <a:rPr lang="en-US" altLang="en-US" smtClean="0"/>
            </a:br>
            <a:r>
              <a:rPr lang="en-US" altLang="en-US" smtClean="0"/>
              <a:t>Node 2 and ground</a:t>
            </a:r>
          </a:p>
          <a:p>
            <a:pPr lvl="1" eaLnBrk="1" hangingPunct="1">
              <a:buFontTx/>
              <a:buNone/>
            </a:pPr>
            <a:endParaRPr lang="en-US" altLang="en-US" sz="3200" smtClean="0"/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757363"/>
            <a:ext cx="2205037" cy="389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285750" y="5919788"/>
            <a:ext cx="2525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1-Phase Load Example</a:t>
            </a:r>
          </a:p>
        </p:txBody>
      </p:sp>
      <p:sp>
        <p:nvSpPr>
          <p:cNvPr id="90118" name="Line 6"/>
          <p:cNvSpPr>
            <a:spLocks noChangeShapeType="1"/>
          </p:cNvSpPr>
          <p:nvPr/>
        </p:nvSpPr>
        <p:spPr bwMode="auto">
          <a:xfrm flipH="1">
            <a:off x="2212975" y="3894138"/>
            <a:ext cx="738188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7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Specifying Bus Connections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Default Bus templates </a:t>
            </a:r>
          </a:p>
          <a:p>
            <a:pPr lvl="2" eaLnBrk="1" hangingPunct="1"/>
            <a:r>
              <a:rPr lang="en-US" altLang="en-US" smtClean="0"/>
              <a:t>Node connections assumed if not explicitly declared</a:t>
            </a:r>
          </a:p>
          <a:p>
            <a:pPr lvl="1" eaLnBrk="1" hangingPunct="1"/>
            <a:r>
              <a:rPr lang="en-US" altLang="en-US" sz="3200" smtClean="0"/>
              <a:t>Element declared Phases=1</a:t>
            </a:r>
          </a:p>
          <a:p>
            <a:pPr lvl="2" eaLnBrk="1" hangingPunct="1"/>
            <a:r>
              <a:rPr lang="en-US" altLang="en-US" sz="3200" b="1" smtClean="0">
                <a:solidFill>
                  <a:schemeClr val="tx2"/>
                </a:solidFill>
              </a:rPr>
              <a:t>… </a:t>
            </a:r>
            <a:r>
              <a:rPr lang="en-US" altLang="en-US" sz="2000" b="1" smtClean="0">
                <a:solidFill>
                  <a:schemeClr val="tx2"/>
                </a:solidFill>
              </a:rPr>
              <a:t>LOADBUS.1.0.0.0.0.0.0.0.0.0.</a:t>
            </a:r>
            <a:r>
              <a:rPr lang="en-US" altLang="en-US" sz="3200" smtClean="0"/>
              <a:t> …</a:t>
            </a:r>
          </a:p>
          <a:p>
            <a:pPr lvl="1" eaLnBrk="1" hangingPunct="1"/>
            <a:r>
              <a:rPr lang="en-US" altLang="en-US" sz="3200" smtClean="0"/>
              <a:t>Element declared Phases=2</a:t>
            </a:r>
          </a:p>
          <a:p>
            <a:pPr lvl="2" eaLnBrk="1" hangingPunct="1"/>
            <a:r>
              <a:rPr lang="en-US" altLang="en-US" sz="3200" b="1" smtClean="0">
                <a:solidFill>
                  <a:schemeClr val="tx2"/>
                </a:solidFill>
              </a:rPr>
              <a:t>… </a:t>
            </a:r>
            <a:r>
              <a:rPr lang="en-US" altLang="en-US" sz="2000" b="1" smtClean="0">
                <a:solidFill>
                  <a:schemeClr val="tx2"/>
                </a:solidFill>
              </a:rPr>
              <a:t>LOADBUS.1.2.0.0.0.0.0.0.0.0.</a:t>
            </a:r>
            <a:r>
              <a:rPr lang="en-US" altLang="en-US" sz="3200" smtClean="0"/>
              <a:t> …</a:t>
            </a:r>
          </a:p>
          <a:p>
            <a:pPr lvl="1" eaLnBrk="1" hangingPunct="1"/>
            <a:r>
              <a:rPr lang="en-US" altLang="en-US" sz="3200" smtClean="0"/>
              <a:t>Element declared Phases=3</a:t>
            </a:r>
          </a:p>
          <a:p>
            <a:pPr lvl="2" eaLnBrk="1" hangingPunct="1"/>
            <a:r>
              <a:rPr lang="en-US" altLang="en-US" sz="3200" b="1" smtClean="0">
                <a:solidFill>
                  <a:schemeClr val="tx2"/>
                </a:solidFill>
              </a:rPr>
              <a:t>… </a:t>
            </a:r>
            <a:r>
              <a:rPr lang="en-US" altLang="en-US" sz="2000" b="1" smtClean="0">
                <a:solidFill>
                  <a:schemeClr val="tx2"/>
                </a:solidFill>
              </a:rPr>
              <a:t>LOADBUS.1.2.3.0.0.0.0.0.0.0.</a:t>
            </a:r>
            <a:r>
              <a:rPr lang="en-US" altLang="en-US" sz="3200" smtClean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4148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Specifying Bus Connections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Tx/>
              <a:buNone/>
            </a:pPr>
            <a:r>
              <a:rPr lang="en-US" altLang="en-US" sz="3200" smtClean="0"/>
              <a:t>Ungrounded-Wye Specification</a:t>
            </a:r>
          </a:p>
          <a:p>
            <a:pPr lvl="1" eaLnBrk="1" hangingPunct="1"/>
            <a:r>
              <a:rPr lang="en-US" altLang="en-US" sz="2000" b="1" smtClean="0">
                <a:solidFill>
                  <a:schemeClr val="tx2"/>
                </a:solidFill>
              </a:rPr>
              <a:t>Bus1=LOADBUS.1.2.3.4 </a:t>
            </a:r>
            <a:r>
              <a:rPr lang="en-US" altLang="en-US" sz="2000" b="1" smtClean="0"/>
              <a:t>  </a:t>
            </a:r>
            <a:r>
              <a:rPr lang="en-US" altLang="en-US" sz="2000" b="1" smtClean="0">
                <a:latin typeface="Courier New" panose="02070309020205020404" pitchFamily="49" charset="0"/>
              </a:rPr>
              <a:t> </a:t>
            </a:r>
            <a:r>
              <a:rPr lang="en-US" altLang="en-US" sz="2000" smtClean="0"/>
              <a:t>(or some other unused Node number)</a:t>
            </a:r>
            <a:endParaRPr lang="en-US" altLang="en-US" sz="3200" smtClean="0"/>
          </a:p>
          <a:p>
            <a:pPr lvl="1" eaLnBrk="1" hangingPunct="1"/>
            <a:endParaRPr lang="en-US" altLang="en-US" sz="3200" smtClean="0"/>
          </a:p>
        </p:txBody>
      </p:sp>
      <p:sp>
        <p:nvSpPr>
          <p:cNvPr id="92164" name="Oval 4"/>
          <p:cNvSpPr>
            <a:spLocks noChangeArrowheads="1"/>
          </p:cNvSpPr>
          <p:nvPr/>
        </p:nvSpPr>
        <p:spPr bwMode="auto">
          <a:xfrm>
            <a:off x="3790950" y="1993900"/>
            <a:ext cx="341313" cy="37465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2532063"/>
            <a:ext cx="2233612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6" name="Line 6"/>
          <p:cNvSpPr>
            <a:spLocks noChangeShapeType="1"/>
          </p:cNvSpPr>
          <p:nvPr/>
        </p:nvSpPr>
        <p:spPr bwMode="auto">
          <a:xfrm flipH="1">
            <a:off x="4651375" y="3235325"/>
            <a:ext cx="1601788" cy="119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6311900" y="2949575"/>
            <a:ext cx="26447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/>
              <a:t>Voltage at this Node is explicitly computed </a:t>
            </a:r>
            <a:br>
              <a:rPr lang="en-US" altLang="en-US" sz="1800"/>
            </a:br>
            <a:r>
              <a:rPr lang="en-US" altLang="en-US" sz="1800"/>
              <a:t>(just like any other Node)</a:t>
            </a:r>
          </a:p>
        </p:txBody>
      </p:sp>
    </p:spTree>
    <p:extLst>
      <p:ext uri="{BB962C8B-B14F-4D97-AF65-F5344CB8AC3E}">
        <p14:creationId xmlns:p14="http://schemas.microsoft.com/office/powerpoint/2010/main" val="103994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50875" y="204788"/>
            <a:ext cx="8226425" cy="914400"/>
          </a:xfrm>
        </p:spPr>
        <p:txBody>
          <a:bodyPr/>
          <a:lstStyle/>
          <a:p>
            <a:pPr eaLnBrk="1" hangingPunct="1"/>
            <a:r>
              <a:rPr lang="en-US" altLang="en-US" smtClean="0"/>
              <a:t>Possible Gotcha: Specifying Two Ungrounded-Wye Capacitors on Same Bus</a:t>
            </a: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1344613"/>
            <a:ext cx="24257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5243513" y="5221288"/>
            <a:ext cx="3735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…  Bus1=MyBus  Bus2=MyBus.4.4.4</a:t>
            </a: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0" y="2355850"/>
            <a:ext cx="4395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…  Bus1=MyBus.1.2.3  Bus2=MyBus.5.5.5</a:t>
            </a:r>
          </a:p>
        </p:txBody>
      </p:sp>
      <p:sp>
        <p:nvSpPr>
          <p:cNvPr id="93190" name="Text Box 6"/>
          <p:cNvSpPr txBox="1">
            <a:spLocks noChangeArrowheads="1"/>
          </p:cNvSpPr>
          <p:nvPr/>
        </p:nvSpPr>
        <p:spPr bwMode="auto">
          <a:xfrm>
            <a:off x="3457575" y="1363663"/>
            <a:ext cx="3735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MyBus</a:t>
            </a:r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5838825" y="2266950"/>
            <a:ext cx="28543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Neutrals are not connected to each other in this specification!</a:t>
            </a:r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 flipH="1">
            <a:off x="4879975" y="2457450"/>
            <a:ext cx="981075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 flipH="1">
            <a:off x="4781550" y="2589213"/>
            <a:ext cx="1079500" cy="969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Circuit Element Conductors are Connected to the Nodes of Buses</a:t>
            </a: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6963"/>
            <a:ext cx="396240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6963"/>
            <a:ext cx="39608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495800" y="2438400"/>
            <a:ext cx="381000" cy="2362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4648200" y="2895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5" name="Oval 7"/>
          <p:cNvSpPr>
            <a:spLocks noChangeArrowheads="1"/>
          </p:cNvSpPr>
          <p:nvPr/>
        </p:nvSpPr>
        <p:spPr bwMode="auto">
          <a:xfrm>
            <a:off x="4648200" y="3200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6" name="Oval 8"/>
          <p:cNvSpPr>
            <a:spLocks noChangeArrowheads="1"/>
          </p:cNvSpPr>
          <p:nvPr/>
        </p:nvSpPr>
        <p:spPr bwMode="auto">
          <a:xfrm>
            <a:off x="4648200" y="34861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7" name="Oval 9"/>
          <p:cNvSpPr>
            <a:spLocks noChangeArrowheads="1"/>
          </p:cNvSpPr>
          <p:nvPr/>
        </p:nvSpPr>
        <p:spPr bwMode="auto">
          <a:xfrm>
            <a:off x="46482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4218" name="Line 10"/>
          <p:cNvSpPr>
            <a:spLocks noChangeShapeType="1"/>
          </p:cNvSpPr>
          <p:nvPr/>
        </p:nvSpPr>
        <p:spPr bwMode="auto">
          <a:xfrm flipV="1">
            <a:off x="4295775" y="3248025"/>
            <a:ext cx="406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19" name="Line 11"/>
          <p:cNvSpPr>
            <a:spLocks noChangeShapeType="1"/>
          </p:cNvSpPr>
          <p:nvPr/>
        </p:nvSpPr>
        <p:spPr bwMode="auto">
          <a:xfrm>
            <a:off x="4314825" y="3267075"/>
            <a:ext cx="368300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0" name="Line 12"/>
          <p:cNvSpPr>
            <a:spLocks noChangeShapeType="1"/>
          </p:cNvSpPr>
          <p:nvPr/>
        </p:nvSpPr>
        <p:spPr bwMode="auto">
          <a:xfrm flipV="1">
            <a:off x="4308475" y="2930525"/>
            <a:ext cx="384175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>
            <a:off x="4695825" y="3511550"/>
            <a:ext cx="393700" cy="3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2" name="Line 14"/>
          <p:cNvSpPr>
            <a:spLocks noChangeShapeType="1"/>
          </p:cNvSpPr>
          <p:nvPr/>
        </p:nvSpPr>
        <p:spPr bwMode="auto">
          <a:xfrm>
            <a:off x="4314825" y="3981450"/>
            <a:ext cx="3683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 flipH="1">
            <a:off x="4686300" y="3987800"/>
            <a:ext cx="403225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4" name="Line 16"/>
          <p:cNvSpPr>
            <a:spLocks noChangeShapeType="1"/>
          </p:cNvSpPr>
          <p:nvPr/>
        </p:nvSpPr>
        <p:spPr bwMode="auto">
          <a:xfrm flipH="1" flipV="1">
            <a:off x="4695825" y="2927350"/>
            <a:ext cx="406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5" name="Line 17"/>
          <p:cNvSpPr>
            <a:spLocks noChangeShapeType="1"/>
          </p:cNvSpPr>
          <p:nvPr/>
        </p:nvSpPr>
        <p:spPr bwMode="auto">
          <a:xfrm flipH="1" flipV="1">
            <a:off x="4686300" y="3235325"/>
            <a:ext cx="403225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6" name="Text Box 18"/>
          <p:cNvSpPr txBox="1">
            <a:spLocks noChangeArrowheads="1"/>
          </p:cNvSpPr>
          <p:nvPr/>
        </p:nvSpPr>
        <p:spPr bwMode="auto">
          <a:xfrm>
            <a:off x="4298950" y="2079625"/>
            <a:ext cx="1012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MyBus</a:t>
            </a:r>
          </a:p>
        </p:txBody>
      </p:sp>
      <p:sp>
        <p:nvSpPr>
          <p:cNvPr id="94227" name="Line 19"/>
          <p:cNvSpPr>
            <a:spLocks noChangeShapeType="1"/>
          </p:cNvSpPr>
          <p:nvPr/>
        </p:nvSpPr>
        <p:spPr bwMode="auto">
          <a:xfrm>
            <a:off x="4679950" y="4387850"/>
            <a:ext cx="0" cy="77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8" name="Line 20"/>
          <p:cNvSpPr>
            <a:spLocks noChangeShapeType="1"/>
          </p:cNvSpPr>
          <p:nvPr/>
        </p:nvSpPr>
        <p:spPr bwMode="auto">
          <a:xfrm>
            <a:off x="4508500" y="5168900"/>
            <a:ext cx="361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29" name="Line 21"/>
          <p:cNvSpPr>
            <a:spLocks noChangeShapeType="1"/>
          </p:cNvSpPr>
          <p:nvPr/>
        </p:nvSpPr>
        <p:spPr bwMode="auto">
          <a:xfrm>
            <a:off x="4610100" y="5222875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30" name="Line 22"/>
          <p:cNvSpPr>
            <a:spLocks noChangeShapeType="1"/>
          </p:cNvSpPr>
          <p:nvPr/>
        </p:nvSpPr>
        <p:spPr bwMode="auto">
          <a:xfrm>
            <a:off x="4667250" y="5280025"/>
            <a:ext cx="82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4231" name="Text Box 23"/>
          <p:cNvSpPr txBox="1">
            <a:spLocks noChangeArrowheads="1"/>
          </p:cNvSpPr>
          <p:nvPr/>
        </p:nvSpPr>
        <p:spPr bwMode="auto">
          <a:xfrm>
            <a:off x="485775" y="5657850"/>
            <a:ext cx="8277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DSS Convention: A </a:t>
            </a:r>
            <a:r>
              <a:rPr lang="en-US" altLang="en-US" i="1"/>
              <a:t>Terminal</a:t>
            </a:r>
            <a:r>
              <a:rPr lang="en-US" altLang="en-US"/>
              <a:t> can be connected to only one </a:t>
            </a:r>
            <a:r>
              <a:rPr lang="en-US" altLang="en-US" i="1"/>
              <a:t>Bus</a:t>
            </a:r>
            <a:r>
              <a:rPr lang="en-US" altLang="en-US"/>
              <a:t>.  </a:t>
            </a:r>
            <a:br>
              <a:rPr lang="en-US" altLang="en-US"/>
            </a:br>
            <a:r>
              <a:rPr lang="en-US" altLang="en-US"/>
              <a:t>You can have any number of </a:t>
            </a:r>
            <a:r>
              <a:rPr lang="en-US" altLang="en-US" i="1"/>
              <a:t>Nodes </a:t>
            </a:r>
            <a:r>
              <a:rPr lang="en-US" altLang="en-US"/>
              <a:t> at a bus.</a:t>
            </a:r>
          </a:p>
        </p:txBody>
      </p:sp>
      <p:sp>
        <p:nvSpPr>
          <p:cNvPr id="94232" name="Text Box 24"/>
          <p:cNvSpPr txBox="1">
            <a:spLocks noChangeArrowheads="1"/>
          </p:cNvSpPr>
          <p:nvPr/>
        </p:nvSpPr>
        <p:spPr bwMode="auto">
          <a:xfrm>
            <a:off x="4419600" y="3444875"/>
            <a:ext cx="346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1</a:t>
            </a:r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4416425" y="3057525"/>
            <a:ext cx="346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2</a:t>
            </a:r>
          </a:p>
        </p:txBody>
      </p:sp>
      <p:sp>
        <p:nvSpPr>
          <p:cNvPr id="94234" name="Text Box 26"/>
          <p:cNvSpPr txBox="1">
            <a:spLocks noChangeArrowheads="1"/>
          </p:cNvSpPr>
          <p:nvPr/>
        </p:nvSpPr>
        <p:spPr bwMode="auto">
          <a:xfrm>
            <a:off x="4473575" y="2622550"/>
            <a:ext cx="346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3</a:t>
            </a:r>
          </a:p>
        </p:txBody>
      </p:sp>
      <p:sp>
        <p:nvSpPr>
          <p:cNvPr id="94235" name="Text Box 27"/>
          <p:cNvSpPr txBox="1">
            <a:spLocks noChangeArrowheads="1"/>
          </p:cNvSpPr>
          <p:nvPr/>
        </p:nvSpPr>
        <p:spPr bwMode="auto">
          <a:xfrm>
            <a:off x="4498975" y="4051300"/>
            <a:ext cx="346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0</a:t>
            </a:r>
          </a:p>
        </p:txBody>
      </p:sp>
      <p:sp>
        <p:nvSpPr>
          <p:cNvPr id="94236" name="Text Box 28"/>
          <p:cNvSpPr txBox="1">
            <a:spLocks noChangeArrowheads="1"/>
          </p:cNvSpPr>
          <p:nvPr/>
        </p:nvSpPr>
        <p:spPr bwMode="auto">
          <a:xfrm>
            <a:off x="5418138" y="4445000"/>
            <a:ext cx="30003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. . . Bus1 = MyBus . . .</a:t>
            </a:r>
          </a:p>
          <a:p>
            <a:r>
              <a:rPr lang="en-US" altLang="en-US" sz="1000" b="1"/>
              <a:t>(take the default)</a:t>
            </a:r>
          </a:p>
        </p:txBody>
      </p:sp>
      <p:sp>
        <p:nvSpPr>
          <p:cNvPr id="94237" name="Text Box 29"/>
          <p:cNvSpPr txBox="1">
            <a:spLocks noChangeArrowheads="1"/>
          </p:cNvSpPr>
          <p:nvPr/>
        </p:nvSpPr>
        <p:spPr bwMode="auto">
          <a:xfrm>
            <a:off x="1060450" y="4473575"/>
            <a:ext cx="32210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. . . Bus2 = MyBus.2.1.3.0  . . .</a:t>
            </a:r>
          </a:p>
        </p:txBody>
      </p:sp>
      <p:sp>
        <p:nvSpPr>
          <p:cNvPr id="94238" name="Text Box 30"/>
          <p:cNvSpPr txBox="1">
            <a:spLocks noChangeArrowheads="1"/>
          </p:cNvSpPr>
          <p:nvPr/>
        </p:nvSpPr>
        <p:spPr bwMode="auto">
          <a:xfrm>
            <a:off x="1695450" y="4902200"/>
            <a:ext cx="2041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1"/>
              <a:t>(Explicitly define connections)</a:t>
            </a:r>
          </a:p>
        </p:txBody>
      </p:sp>
    </p:spTree>
    <p:extLst>
      <p:ext uri="{BB962C8B-B14F-4D97-AF65-F5344CB8AC3E}">
        <p14:creationId xmlns:p14="http://schemas.microsoft.com/office/powerpoint/2010/main" val="17760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AutoShape 2"/>
          <p:cNvSpPr>
            <a:spLocks noChangeArrowheads="1"/>
          </p:cNvSpPr>
          <p:nvPr/>
        </p:nvSpPr>
        <p:spPr bwMode="auto">
          <a:xfrm>
            <a:off x="381000" y="1371600"/>
            <a:ext cx="8382000" cy="41910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Typical European Style System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en-US" smtClean="0">
                <a:latin typeface="Arial Black" panose="020B0A04020102020204" pitchFamily="34" charset="0"/>
              </a:rPr>
              <a:t>3-wire unigrounded primary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524000" y="2667000"/>
          <a:ext cx="5449888" cy="258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Document" r:id="rId4" imgW="5448960" imgH="2586960" progId="Word.Document.8">
                  <p:embed/>
                </p:oleObj>
              </mc:Choice>
              <mc:Fallback>
                <p:oleObj name="Document" r:id="rId4" imgW="5448960" imgH="25869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667000"/>
                        <a:ext cx="5449888" cy="258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1431925" y="4545013"/>
            <a:ext cx="4314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en-US" sz="2400">
                <a:solidFill>
                  <a:schemeClr val="tx1"/>
                </a:solidFill>
                <a:latin typeface="Arial Black" panose="020B0A04020102020204" pitchFamily="34" charset="0"/>
              </a:rPr>
              <a:t>Three-phase throughout,</a:t>
            </a:r>
          </a:p>
          <a:p>
            <a:pPr algn="l">
              <a:spcBef>
                <a:spcPct val="0"/>
              </a:spcBef>
            </a:pPr>
            <a:r>
              <a:rPr lang="en-US" altLang="en-US" sz="2400">
                <a:solidFill>
                  <a:schemeClr val="tx1"/>
                </a:solidFill>
                <a:latin typeface="Arial Black" panose="020B0A04020102020204" pitchFamily="34" charset="0"/>
              </a:rPr>
              <a:t>including secondary (LV)</a:t>
            </a:r>
          </a:p>
        </p:txBody>
      </p:sp>
    </p:spTree>
    <p:extLst>
      <p:ext uri="{BB962C8B-B14F-4D97-AF65-F5344CB8AC3E}">
        <p14:creationId xmlns:p14="http://schemas.microsoft.com/office/powerpoint/2010/main" val="252287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Example: Connections for 1-Phase Residential Transformer Used in North America</a:t>
            </a:r>
          </a:p>
        </p:txBody>
      </p:sp>
      <p:pic>
        <p:nvPicPr>
          <p:cNvPr id="95235" name="Picture 3" descr="Distbution_Transform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3881438"/>
            <a:ext cx="34956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304800" y="1401763"/>
            <a:ext cx="8331200" cy="231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rgbClr val="808080"/>
                </a:solidFill>
              </a:rPr>
              <a:t>! Line-to-Neutral Connected 1-phase Center-tapped transformer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chemeClr val="tx1"/>
                </a:solidFill>
              </a:rPr>
              <a:t>New  Transformer.Example_1-ph  phases=1  Windings=3</a:t>
            </a:r>
            <a:r>
              <a:rPr lang="en-US" altLang="en-US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rgbClr val="808080"/>
                </a:solidFill>
              </a:rPr>
              <a:t>! Typical impedances for small transformer with interlaced secondaries	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chemeClr val="tx1"/>
                </a:solidFill>
              </a:rPr>
              <a:t>~ Xhl=2.04    Xht=2.04    Xlt=1.36    %noloadloss=.2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rgbClr val="808080"/>
                </a:solidFill>
              </a:rPr>
              <a:t>! Winding Definitions	</a:t>
            </a:r>
          </a:p>
          <a:p>
            <a:pPr algn="l">
              <a:lnSpc>
                <a:spcPct val="70000"/>
              </a:lnSpc>
            </a:pPr>
            <a:r>
              <a:rPr lang="en-US" altLang="en-US" b="1">
                <a:solidFill>
                  <a:schemeClr val="tx1"/>
                </a:solidFill>
              </a:rPr>
              <a:t>~ wdg=1   Bus=Bus1.1.0   kV=7.2    kVA=25   %R=0.6   Conn=wye</a:t>
            </a:r>
          </a:p>
          <a:p>
            <a:pPr algn="l">
              <a:lnSpc>
                <a:spcPct val="70000"/>
              </a:lnSpc>
            </a:pPr>
            <a:r>
              <a:rPr lang="en-US" altLang="en-US" b="1"/>
              <a:t>~ wdg=2   Bus=Bus2.1.0   kV=0.12  kVA=25   %R=1.2   Conn=wye</a:t>
            </a:r>
          </a:p>
          <a:p>
            <a:pPr algn="l">
              <a:lnSpc>
                <a:spcPct val="70000"/>
              </a:lnSpc>
            </a:pPr>
            <a:r>
              <a:rPr lang="en-US" altLang="en-US" b="1"/>
              <a:t>~ Wdg=3  Bus=Bus2.0.2   kV=0.12   kVA=25  %R=1.2   Conn=wye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352425" y="4340225"/>
            <a:ext cx="296386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Note: You may use </a:t>
            </a:r>
            <a:r>
              <a:rPr lang="en-US" altLang="en-US" i="1"/>
              <a:t>XfmrCode</a:t>
            </a:r>
            <a:r>
              <a:rPr lang="en-US" altLang="en-US"/>
              <a:t> to define a library of transformer definitions that are used repeatedly (like </a:t>
            </a:r>
            <a:r>
              <a:rPr lang="en-US" altLang="en-US" i="1"/>
              <a:t>LineCode</a:t>
            </a:r>
            <a:r>
              <a:rPr lang="en-US" altLang="en-US"/>
              <a:t> for Line elements)</a:t>
            </a:r>
          </a:p>
        </p:txBody>
      </p:sp>
    </p:spTree>
    <p:extLst>
      <p:ext uri="{BB962C8B-B14F-4D97-AF65-F5344CB8AC3E}">
        <p14:creationId xmlns:p14="http://schemas.microsoft.com/office/powerpoint/2010/main" val="342977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All Terminals of a Circuit Element Have Same Number of Conductors</a:t>
            </a:r>
          </a:p>
        </p:txBody>
      </p:sp>
      <p:pic>
        <p:nvPicPr>
          <p:cNvPr id="96259" name="Picture 3" descr="DeltaWyeTransform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/>
          <a:stretch>
            <a:fillRect/>
          </a:stretch>
        </p:blipFill>
        <p:spPr bwMode="auto">
          <a:xfrm>
            <a:off x="1981200" y="1371600"/>
            <a:ext cx="4821238" cy="510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152400" y="1676400"/>
            <a:ext cx="1981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3-Phase Transformer</a:t>
            </a:r>
          </a:p>
        </p:txBody>
      </p:sp>
    </p:spTree>
    <p:extLst>
      <p:ext uri="{BB962C8B-B14F-4D97-AF65-F5344CB8AC3E}">
        <p14:creationId xmlns:p14="http://schemas.microsoft.com/office/powerpoint/2010/main" val="20549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smtClean="0"/>
              <a:t>Example Circuit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 smtClean="0"/>
              <a:t>OpenDSS</a:t>
            </a:r>
            <a:r>
              <a:rPr lang="en-US" dirty="0" smtClean="0"/>
              <a:t> Scripting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29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5235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</p:txBody>
      </p:sp>
    </p:spTree>
    <p:extLst>
      <p:ext uri="{BB962C8B-B14F-4D97-AF65-F5344CB8AC3E}">
        <p14:creationId xmlns:p14="http://schemas.microsoft.com/office/powerpoint/2010/main" val="13521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6259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Edit Vsource.Source BasekV=115 pu=1.05  ISC3=3000  ISC1=2500  !Define source V and Z</a:t>
            </a:r>
          </a:p>
        </p:txBody>
      </p:sp>
    </p:spTree>
    <p:extLst>
      <p:ext uri="{BB962C8B-B14F-4D97-AF65-F5344CB8AC3E}">
        <p14:creationId xmlns:p14="http://schemas.microsoft.com/office/powerpoint/2010/main" val="16212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7283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Edit Vsource.Source BasekV=115 pu=1.05  ISC3=3000  ISC1=2500  !Define source V and Z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Transformer.TR1 Buses=[SourceBus, Sub_Bus] Conns=[Delta Wye] kVs= [115 12.47]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~ kVAs=[20000 20000] XHL=10</a:t>
            </a:r>
          </a:p>
          <a:p>
            <a:pPr algn="l"/>
            <a:endParaRPr lang="en-US" altLang="en-US" sz="1200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4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8307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Edit Vsource.Source BasekV=115 pu=1.05  ISC3=3000  ISC1=2500  !Define source V and Z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Transformer.TR1 Buses=[SourceBus, Sub_Bus] Conns=[Delta Wye] kVs= [115 12.47]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~ kVAs=[20000 20000] XHL=10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Linecode.336ACSR R1=0.058 X1=.1206 R0=.1784 X0=.4047 C1=3.4 C0=1.6 Units=kft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Line.LINE1 Bus1=Sub_Bus Bus2=LoadBus Linecode=336ACSR Length=1 Units=Mi </a:t>
            </a:r>
          </a:p>
        </p:txBody>
      </p:sp>
    </p:spTree>
    <p:extLst>
      <p:ext uri="{BB962C8B-B14F-4D97-AF65-F5344CB8AC3E}">
        <p14:creationId xmlns:p14="http://schemas.microsoft.com/office/powerpoint/2010/main" val="41741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99331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Circuit.Simple     ! Creates voltage source  (Vsource.Source)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Edit Vsource.Source BasekV=115 pu=1.05  ISC3=3000  ISC1=2500  !Define source V and Z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Transformer.TR1 Buses=[SourceBus, Sub_Bus] Conns=[Delta Wye] kVs= [115 12.47]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~ kVAs=[20000 20000] XHL=10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Linecode.336ACSR R1=0.058 X1=.1206 R0=.1784 X0=.4047 C1=3.4 C0=1.6 Units=kft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Line.LINE1 Bus1=Sub_Bus Bus2=LoadBus Linecode=336ACSR Length=1 Units=Mi </a:t>
            </a:r>
          </a:p>
          <a:p>
            <a:pPr algn="l"/>
            <a:r>
              <a:rPr lang="en-US" altLang="en-US" sz="1200" b="1">
                <a:latin typeface="Courier New" panose="02070309020205020404" pitchFamily="49" charset="0"/>
              </a:rPr>
              <a:t>New Load.LOAD1 Bus1=LoadBus kV=12.47 kW=1000 PF=.95</a:t>
            </a:r>
          </a:p>
        </p:txBody>
      </p:sp>
    </p:spTree>
    <p:extLst>
      <p:ext uri="{BB962C8B-B14F-4D97-AF65-F5344CB8AC3E}">
        <p14:creationId xmlns:p14="http://schemas.microsoft.com/office/powerpoint/2010/main" val="103385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100355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457200" y="3429000"/>
            <a:ext cx="830580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Circuit.Simple</a:t>
            </a:r>
            <a:r>
              <a:rPr lang="en-US" altLang="en-US" sz="1200" b="1" dirty="0">
                <a:latin typeface="Courier New" panose="02070309020205020404" pitchFamily="49" charset="0"/>
              </a:rPr>
              <a:t>     ! Creates voltage source  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Vsource.Source</a:t>
            </a:r>
            <a:r>
              <a:rPr lang="en-US" altLang="en-US" sz="12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Edit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Vsource.Source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BasekV</a:t>
            </a:r>
            <a:r>
              <a:rPr lang="en-US" altLang="en-US" sz="1200" b="1" dirty="0">
                <a:latin typeface="Courier New" panose="02070309020205020404" pitchFamily="49" charset="0"/>
              </a:rPr>
              <a:t>=115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pu</a:t>
            </a:r>
            <a:r>
              <a:rPr lang="en-US" altLang="en-US" sz="1200" b="1" dirty="0">
                <a:latin typeface="Courier New" panose="02070309020205020404" pitchFamily="49" charset="0"/>
              </a:rPr>
              <a:t>=1.05  ISC3=3000  ISC1=2500  !Define source V and Z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Transformer.TR1 Buses=[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SourceBus</a:t>
            </a:r>
            <a:r>
              <a:rPr lang="en-US" altLang="en-US" sz="1200" b="1" dirty="0">
                <a:latin typeface="Courier New" panose="02070309020205020404" pitchFamily="49" charset="0"/>
              </a:rPr>
              <a:t>,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Sub_Bus</a:t>
            </a:r>
            <a:r>
              <a:rPr lang="en-US" altLang="en-US" sz="1200" b="1" dirty="0">
                <a:latin typeface="Courier New" panose="02070309020205020404" pitchFamily="49" charset="0"/>
              </a:rPr>
              <a:t>] Conns=[Delta Wye]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kVs</a:t>
            </a:r>
            <a:r>
              <a:rPr lang="en-US" altLang="en-US" sz="1200" b="1" dirty="0">
                <a:latin typeface="Courier New" panose="02070309020205020404" pitchFamily="49" charset="0"/>
              </a:rPr>
              <a:t>= [115 12.47]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~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kVAs</a:t>
            </a:r>
            <a:r>
              <a:rPr lang="en-US" altLang="en-US" sz="1200" b="1" dirty="0">
                <a:latin typeface="Courier New" panose="02070309020205020404" pitchFamily="49" charset="0"/>
              </a:rPr>
              <a:t>=[20000 20000] XHL=10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Linecode.336ACSR R1=0.058 X1=.1206 R0=.1784 X0=.4047 C1=3.4 C0=1.6 Units=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kft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Line.LINE1 Bus1=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Sub_Bus</a:t>
            </a:r>
            <a:r>
              <a:rPr lang="en-US" altLang="en-US" sz="1200" b="1" dirty="0">
                <a:latin typeface="Courier New" panose="02070309020205020404" pitchFamily="49" charset="0"/>
              </a:rPr>
              <a:t> Bus2=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LoadBus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Linecode</a:t>
            </a:r>
            <a:r>
              <a:rPr lang="en-US" altLang="en-US" sz="1200" b="1" dirty="0">
                <a:latin typeface="Courier New" panose="02070309020205020404" pitchFamily="49" charset="0"/>
              </a:rPr>
              <a:t>=336ACSR Length=1 Units=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Mi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Load.LOAD1 Bus1=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LoadBus</a:t>
            </a:r>
            <a:r>
              <a:rPr lang="en-US" altLang="en-US" sz="1200" b="1" dirty="0">
                <a:latin typeface="Courier New" panose="02070309020205020404" pitchFamily="49" charset="0"/>
              </a:rPr>
              <a:t> kV=12.47 kW=1000 PF=.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95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set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voltagebases</a:t>
            </a:r>
            <a:r>
              <a:rPr lang="en-US" altLang="en-US" sz="1200" b="1" dirty="0">
                <a:latin typeface="Courier New" panose="02070309020205020404" pitchFamily="49" charset="0"/>
              </a:rPr>
              <a:t>=[115 @MV1]</a:t>
            </a:r>
          </a:p>
          <a:p>
            <a:pPr algn="l"/>
            <a:r>
              <a:rPr lang="en-US" altLang="en-US" sz="1200" b="1" dirty="0" err="1">
                <a:latin typeface="Courier New" panose="02070309020205020404" pitchFamily="49" charset="0"/>
              </a:rPr>
              <a:t>Calcvoltagebases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endParaRPr lang="en-US" altLang="en-US" sz="1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101379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96963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472440" y="2925763"/>
            <a:ext cx="83058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Circuit.Simple</a:t>
            </a:r>
            <a:r>
              <a:rPr lang="en-US" altLang="en-US" sz="1200" b="1" dirty="0">
                <a:latin typeface="Courier New" panose="02070309020205020404" pitchFamily="49" charset="0"/>
              </a:rPr>
              <a:t>     ! Creates voltage source  (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Vsource.Source</a:t>
            </a:r>
            <a:r>
              <a:rPr lang="en-US" altLang="en-US" sz="1200" b="1" dirty="0">
                <a:latin typeface="Courier New" panose="02070309020205020404" pitchFamily="49" charset="0"/>
              </a:rPr>
              <a:t>)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Edit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Vsource.Source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BasekV</a:t>
            </a:r>
            <a:r>
              <a:rPr lang="en-US" altLang="en-US" sz="1200" b="1" dirty="0">
                <a:latin typeface="Courier New" panose="02070309020205020404" pitchFamily="49" charset="0"/>
              </a:rPr>
              <a:t>=115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pu</a:t>
            </a:r>
            <a:r>
              <a:rPr lang="en-US" altLang="en-US" sz="1200" b="1" dirty="0">
                <a:latin typeface="Courier New" panose="02070309020205020404" pitchFamily="49" charset="0"/>
              </a:rPr>
              <a:t>=1.05  ISC3=3000  ISC1=2500  !Define source V and 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Z</a:t>
            </a:r>
          </a:p>
          <a:p>
            <a:pPr algn="l"/>
            <a:r>
              <a:rPr lang="en-US" altLang="en-US" sz="1200" b="1" dirty="0" err="1">
                <a:latin typeface="Courier New" panose="02070309020205020404" pitchFamily="49" charset="0"/>
              </a:rPr>
              <a:t>Var</a:t>
            </a:r>
            <a:r>
              <a:rPr lang="en-US" altLang="en-US" sz="1200" b="1" dirty="0">
                <a:latin typeface="Courier New" panose="02070309020205020404" pitchFamily="49" charset="0"/>
              </a:rPr>
              <a:t> @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MV1=12.47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Transformer.TR1 Buses=[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SourceBus</a:t>
            </a:r>
            <a:r>
              <a:rPr lang="en-US" altLang="en-US" sz="1200" b="1" dirty="0">
                <a:latin typeface="Courier New" panose="02070309020205020404" pitchFamily="49" charset="0"/>
              </a:rPr>
              <a:t>,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Sub_Bus</a:t>
            </a:r>
            <a:r>
              <a:rPr lang="en-US" altLang="en-US" sz="1200" b="1" dirty="0">
                <a:latin typeface="Courier New" panose="02070309020205020404" pitchFamily="49" charset="0"/>
              </a:rPr>
              <a:t>] Conns=[Delta Wye]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kVs</a:t>
            </a:r>
            <a:r>
              <a:rPr lang="en-US" altLang="en-US" sz="1200" b="1" dirty="0">
                <a:latin typeface="Courier New" panose="02070309020205020404" pitchFamily="49" charset="0"/>
              </a:rPr>
              <a:t>= [115 @MV1]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~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kVAs</a:t>
            </a:r>
            <a:r>
              <a:rPr lang="en-US" altLang="en-US" sz="1200" b="1" dirty="0">
                <a:latin typeface="Courier New" panose="02070309020205020404" pitchFamily="49" charset="0"/>
              </a:rPr>
              <a:t>=[20000 20000] XHL=10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Linecode.336ACSR R1=0.058 X1=.1206 R0=.1784 X0=.4047 C1=3.4 C0=1.6 Units=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kft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Line.LINE1 Bus1=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Sub_Bus</a:t>
            </a:r>
            <a:r>
              <a:rPr lang="en-US" altLang="en-US" sz="1200" b="1" dirty="0">
                <a:latin typeface="Courier New" panose="02070309020205020404" pitchFamily="49" charset="0"/>
              </a:rPr>
              <a:t> Bus2=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LoadBus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Linecode</a:t>
            </a:r>
            <a:r>
              <a:rPr lang="en-US" altLang="en-US" sz="1200" b="1" dirty="0">
                <a:latin typeface="Courier New" panose="02070309020205020404" pitchFamily="49" charset="0"/>
              </a:rPr>
              <a:t>=336ACSR Length=1 Units=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Mi</a:t>
            </a:r>
            <a:r>
              <a:rPr lang="en-US" altLang="en-US" sz="1200" b="1" dirty="0">
                <a:latin typeface="Courier New" panose="02070309020205020404" pitchFamily="49" charset="0"/>
              </a:rPr>
              <a:t> 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New Load.LOAD1 Bus1=</a:t>
            </a:r>
            <a:r>
              <a:rPr lang="en-US" altLang="en-US" sz="1200" b="1" dirty="0" err="1">
                <a:latin typeface="Courier New" panose="02070309020205020404" pitchFamily="49" charset="0"/>
              </a:rPr>
              <a:t>LoadBus</a:t>
            </a:r>
            <a:r>
              <a:rPr lang="en-US" altLang="en-US" sz="1200" b="1" dirty="0">
                <a:latin typeface="Courier New" panose="02070309020205020404" pitchFamily="49" charset="0"/>
              </a:rPr>
              <a:t> kV=12.47 kW=1000 PF=.95</a:t>
            </a:r>
          </a:p>
          <a:p>
            <a:pPr algn="l"/>
            <a:r>
              <a:rPr lang="en-US" altLang="en-US" sz="1200" b="1" dirty="0" smtClean="0">
                <a:latin typeface="Courier New" panose="02070309020205020404" pitchFamily="49" charset="0"/>
              </a:rPr>
              <a:t>set </a:t>
            </a:r>
            <a:r>
              <a:rPr lang="en-US" altLang="en-US" sz="1200" b="1" dirty="0" err="1" smtClean="0">
                <a:latin typeface="Courier New" panose="02070309020205020404" pitchFamily="49" charset="0"/>
              </a:rPr>
              <a:t>voltagebases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=[115 @MV1]</a:t>
            </a:r>
          </a:p>
          <a:p>
            <a:pPr algn="l"/>
            <a:r>
              <a:rPr lang="en-US" altLang="en-US" sz="1200" b="1" dirty="0" err="1" smtClean="0">
                <a:latin typeface="Courier New" panose="02070309020205020404" pitchFamily="49" charset="0"/>
              </a:rPr>
              <a:t>Calcvoltagebases</a:t>
            </a:r>
            <a:endParaRPr lang="en-US" altLang="en-US" sz="1200" b="1" dirty="0" smtClean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 smtClean="0">
                <a:latin typeface="Courier New" panose="02070309020205020404" pitchFamily="49" charset="0"/>
              </a:rPr>
              <a:t>Solve</a:t>
            </a:r>
            <a:endParaRPr lang="en-US" altLang="en-US" sz="1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Comparisons of Systems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2025650" y="1468438"/>
          <a:ext cx="4733925" cy="237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Document" r:id="rId4" imgW="5258520" imgH="2640960" progId="Word.Document.8">
                  <p:embed/>
                </p:oleObj>
              </mc:Choice>
              <mc:Fallback>
                <p:oleObj name="Document" r:id="rId4" imgW="5258520" imgH="26409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1468438"/>
                        <a:ext cx="4733925" cy="237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6" name="Group 4"/>
          <p:cNvGrpSpPr>
            <a:grpSpLocks/>
          </p:cNvGrpSpPr>
          <p:nvPr/>
        </p:nvGrpSpPr>
        <p:grpSpPr bwMode="auto">
          <a:xfrm>
            <a:off x="1689100" y="4151313"/>
            <a:ext cx="6364288" cy="2127250"/>
            <a:chOff x="670" y="909"/>
            <a:chExt cx="4426" cy="1673"/>
          </a:xfrm>
        </p:grpSpPr>
        <p:sp>
          <p:nvSpPr>
            <p:cNvPr id="3083" name="Freeform 5"/>
            <p:cNvSpPr>
              <a:spLocks/>
            </p:cNvSpPr>
            <p:nvPr/>
          </p:nvSpPr>
          <p:spPr bwMode="auto">
            <a:xfrm>
              <a:off x="670" y="1633"/>
              <a:ext cx="257" cy="270"/>
            </a:xfrm>
            <a:custGeom>
              <a:avLst/>
              <a:gdLst>
                <a:gd name="T0" fmla="*/ 0 w 257"/>
                <a:gd name="T1" fmla="*/ 135 h 270"/>
                <a:gd name="T2" fmla="*/ 5 w 257"/>
                <a:gd name="T3" fmla="*/ 99 h 270"/>
                <a:gd name="T4" fmla="*/ 16 w 257"/>
                <a:gd name="T5" fmla="*/ 68 h 270"/>
                <a:gd name="T6" fmla="*/ 37 w 257"/>
                <a:gd name="T7" fmla="*/ 39 h 270"/>
                <a:gd name="T8" fmla="*/ 64 w 257"/>
                <a:gd name="T9" fmla="*/ 17 h 270"/>
                <a:gd name="T10" fmla="*/ 94 w 257"/>
                <a:gd name="T11" fmla="*/ 5 h 270"/>
                <a:gd name="T12" fmla="*/ 128 w 257"/>
                <a:gd name="T13" fmla="*/ 0 h 270"/>
                <a:gd name="T14" fmla="*/ 160 w 257"/>
                <a:gd name="T15" fmla="*/ 5 h 270"/>
                <a:gd name="T16" fmla="*/ 193 w 257"/>
                <a:gd name="T17" fmla="*/ 17 h 270"/>
                <a:gd name="T18" fmla="*/ 220 w 257"/>
                <a:gd name="T19" fmla="*/ 39 h 270"/>
                <a:gd name="T20" fmla="*/ 241 w 257"/>
                <a:gd name="T21" fmla="*/ 68 h 270"/>
                <a:gd name="T22" fmla="*/ 252 w 257"/>
                <a:gd name="T23" fmla="*/ 99 h 270"/>
                <a:gd name="T24" fmla="*/ 257 w 257"/>
                <a:gd name="T25" fmla="*/ 135 h 270"/>
                <a:gd name="T26" fmla="*/ 252 w 257"/>
                <a:gd name="T27" fmla="*/ 169 h 270"/>
                <a:gd name="T28" fmla="*/ 241 w 257"/>
                <a:gd name="T29" fmla="*/ 203 h 270"/>
                <a:gd name="T30" fmla="*/ 220 w 257"/>
                <a:gd name="T31" fmla="*/ 232 h 270"/>
                <a:gd name="T32" fmla="*/ 193 w 257"/>
                <a:gd name="T33" fmla="*/ 253 h 270"/>
                <a:gd name="T34" fmla="*/ 160 w 257"/>
                <a:gd name="T35" fmla="*/ 266 h 270"/>
                <a:gd name="T36" fmla="*/ 128 w 257"/>
                <a:gd name="T37" fmla="*/ 270 h 270"/>
                <a:gd name="T38" fmla="*/ 94 w 257"/>
                <a:gd name="T39" fmla="*/ 266 h 270"/>
                <a:gd name="T40" fmla="*/ 64 w 257"/>
                <a:gd name="T41" fmla="*/ 253 h 270"/>
                <a:gd name="T42" fmla="*/ 37 w 257"/>
                <a:gd name="T43" fmla="*/ 232 h 270"/>
                <a:gd name="T44" fmla="*/ 16 w 257"/>
                <a:gd name="T45" fmla="*/ 203 h 270"/>
                <a:gd name="T46" fmla="*/ 5 w 257"/>
                <a:gd name="T47" fmla="*/ 169 h 270"/>
                <a:gd name="T48" fmla="*/ 0 w 257"/>
                <a:gd name="T49" fmla="*/ 135 h 27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270"/>
                <a:gd name="T77" fmla="*/ 257 w 257"/>
                <a:gd name="T78" fmla="*/ 270 h 27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270">
                  <a:moveTo>
                    <a:pt x="0" y="135"/>
                  </a:moveTo>
                  <a:lnTo>
                    <a:pt x="5" y="99"/>
                  </a:lnTo>
                  <a:lnTo>
                    <a:pt x="16" y="68"/>
                  </a:lnTo>
                  <a:lnTo>
                    <a:pt x="37" y="39"/>
                  </a:lnTo>
                  <a:lnTo>
                    <a:pt x="64" y="17"/>
                  </a:lnTo>
                  <a:lnTo>
                    <a:pt x="94" y="5"/>
                  </a:lnTo>
                  <a:lnTo>
                    <a:pt x="128" y="0"/>
                  </a:lnTo>
                  <a:lnTo>
                    <a:pt x="160" y="5"/>
                  </a:lnTo>
                  <a:lnTo>
                    <a:pt x="193" y="17"/>
                  </a:lnTo>
                  <a:lnTo>
                    <a:pt x="220" y="39"/>
                  </a:lnTo>
                  <a:lnTo>
                    <a:pt x="241" y="68"/>
                  </a:lnTo>
                  <a:lnTo>
                    <a:pt x="252" y="99"/>
                  </a:lnTo>
                  <a:lnTo>
                    <a:pt x="257" y="135"/>
                  </a:lnTo>
                  <a:lnTo>
                    <a:pt x="252" y="169"/>
                  </a:lnTo>
                  <a:lnTo>
                    <a:pt x="241" y="203"/>
                  </a:lnTo>
                  <a:lnTo>
                    <a:pt x="220" y="232"/>
                  </a:lnTo>
                  <a:lnTo>
                    <a:pt x="193" y="253"/>
                  </a:lnTo>
                  <a:lnTo>
                    <a:pt x="160" y="266"/>
                  </a:lnTo>
                  <a:lnTo>
                    <a:pt x="128" y="270"/>
                  </a:lnTo>
                  <a:lnTo>
                    <a:pt x="94" y="266"/>
                  </a:lnTo>
                  <a:lnTo>
                    <a:pt x="64" y="253"/>
                  </a:lnTo>
                  <a:lnTo>
                    <a:pt x="37" y="232"/>
                  </a:lnTo>
                  <a:lnTo>
                    <a:pt x="16" y="203"/>
                  </a:lnTo>
                  <a:lnTo>
                    <a:pt x="5" y="16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4" name="Freeform 6"/>
            <p:cNvSpPr>
              <a:spLocks/>
            </p:cNvSpPr>
            <p:nvPr/>
          </p:nvSpPr>
          <p:spPr bwMode="auto">
            <a:xfrm>
              <a:off x="798" y="1768"/>
              <a:ext cx="85" cy="44"/>
            </a:xfrm>
            <a:custGeom>
              <a:avLst/>
              <a:gdLst>
                <a:gd name="T0" fmla="*/ 0 w 85"/>
                <a:gd name="T1" fmla="*/ 0 h 44"/>
                <a:gd name="T2" fmla="*/ 5 w 85"/>
                <a:gd name="T3" fmla="*/ 20 h 44"/>
                <a:gd name="T4" fmla="*/ 16 w 85"/>
                <a:gd name="T5" fmla="*/ 36 h 44"/>
                <a:gd name="T6" fmla="*/ 35 w 85"/>
                <a:gd name="T7" fmla="*/ 44 h 44"/>
                <a:gd name="T8" fmla="*/ 53 w 85"/>
                <a:gd name="T9" fmla="*/ 44 h 44"/>
                <a:gd name="T10" fmla="*/ 69 w 85"/>
                <a:gd name="T11" fmla="*/ 36 h 44"/>
                <a:gd name="T12" fmla="*/ 83 w 85"/>
                <a:gd name="T13" fmla="*/ 20 h 44"/>
                <a:gd name="T14" fmla="*/ 85 w 85"/>
                <a:gd name="T15" fmla="*/ 0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5"/>
                <a:gd name="T25" fmla="*/ 0 h 44"/>
                <a:gd name="T26" fmla="*/ 85 w 85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5" h="44">
                  <a:moveTo>
                    <a:pt x="0" y="0"/>
                  </a:moveTo>
                  <a:lnTo>
                    <a:pt x="5" y="20"/>
                  </a:lnTo>
                  <a:lnTo>
                    <a:pt x="16" y="36"/>
                  </a:lnTo>
                  <a:lnTo>
                    <a:pt x="35" y="44"/>
                  </a:lnTo>
                  <a:lnTo>
                    <a:pt x="53" y="44"/>
                  </a:lnTo>
                  <a:lnTo>
                    <a:pt x="69" y="36"/>
                  </a:lnTo>
                  <a:lnTo>
                    <a:pt x="83" y="20"/>
                  </a:lnTo>
                  <a:lnTo>
                    <a:pt x="85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5" name="Freeform 7"/>
            <p:cNvSpPr>
              <a:spLocks/>
            </p:cNvSpPr>
            <p:nvPr/>
          </p:nvSpPr>
          <p:spPr bwMode="auto">
            <a:xfrm>
              <a:off x="711" y="1725"/>
              <a:ext cx="87" cy="43"/>
            </a:xfrm>
            <a:custGeom>
              <a:avLst/>
              <a:gdLst>
                <a:gd name="T0" fmla="*/ 0 w 87"/>
                <a:gd name="T1" fmla="*/ 43 h 43"/>
                <a:gd name="T2" fmla="*/ 5 w 87"/>
                <a:gd name="T3" fmla="*/ 24 h 43"/>
                <a:gd name="T4" fmla="*/ 16 w 87"/>
                <a:gd name="T5" fmla="*/ 7 h 43"/>
                <a:gd name="T6" fmla="*/ 35 w 87"/>
                <a:gd name="T7" fmla="*/ 0 h 43"/>
                <a:gd name="T8" fmla="*/ 53 w 87"/>
                <a:gd name="T9" fmla="*/ 0 h 43"/>
                <a:gd name="T10" fmla="*/ 71 w 87"/>
                <a:gd name="T11" fmla="*/ 7 h 43"/>
                <a:gd name="T12" fmla="*/ 83 w 87"/>
                <a:gd name="T13" fmla="*/ 24 h 43"/>
                <a:gd name="T14" fmla="*/ 87 w 87"/>
                <a:gd name="T15" fmla="*/ 43 h 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7"/>
                <a:gd name="T25" fmla="*/ 0 h 43"/>
                <a:gd name="T26" fmla="*/ 87 w 87"/>
                <a:gd name="T27" fmla="*/ 43 h 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7" h="43">
                  <a:moveTo>
                    <a:pt x="0" y="43"/>
                  </a:moveTo>
                  <a:lnTo>
                    <a:pt x="5" y="24"/>
                  </a:lnTo>
                  <a:lnTo>
                    <a:pt x="16" y="7"/>
                  </a:lnTo>
                  <a:lnTo>
                    <a:pt x="35" y="0"/>
                  </a:lnTo>
                  <a:lnTo>
                    <a:pt x="53" y="0"/>
                  </a:lnTo>
                  <a:lnTo>
                    <a:pt x="71" y="7"/>
                  </a:lnTo>
                  <a:lnTo>
                    <a:pt x="83" y="24"/>
                  </a:lnTo>
                  <a:lnTo>
                    <a:pt x="87" y="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Line 8"/>
            <p:cNvSpPr>
              <a:spLocks noChangeShapeType="1"/>
            </p:cNvSpPr>
            <p:nvPr/>
          </p:nvSpPr>
          <p:spPr bwMode="auto">
            <a:xfrm flipH="1">
              <a:off x="1186" y="1768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7" name="Line 9"/>
            <p:cNvSpPr>
              <a:spLocks noChangeShapeType="1"/>
            </p:cNvSpPr>
            <p:nvPr/>
          </p:nvSpPr>
          <p:spPr bwMode="auto">
            <a:xfrm flipH="1">
              <a:off x="927" y="1768"/>
              <a:ext cx="151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10"/>
            <p:cNvSpPr>
              <a:spLocks/>
            </p:cNvSpPr>
            <p:nvPr/>
          </p:nvSpPr>
          <p:spPr bwMode="auto">
            <a:xfrm>
              <a:off x="1078" y="1587"/>
              <a:ext cx="41" cy="362"/>
            </a:xfrm>
            <a:custGeom>
              <a:avLst/>
              <a:gdLst>
                <a:gd name="T0" fmla="*/ 0 w 41"/>
                <a:gd name="T1" fmla="*/ 362 h 362"/>
                <a:gd name="T2" fmla="*/ 18 w 41"/>
                <a:gd name="T3" fmla="*/ 357 h 362"/>
                <a:gd name="T4" fmla="*/ 32 w 41"/>
                <a:gd name="T5" fmla="*/ 345 h 362"/>
                <a:gd name="T6" fmla="*/ 41 w 41"/>
                <a:gd name="T7" fmla="*/ 326 h 362"/>
                <a:gd name="T8" fmla="*/ 41 w 41"/>
                <a:gd name="T9" fmla="*/ 307 h 362"/>
                <a:gd name="T10" fmla="*/ 32 w 41"/>
                <a:gd name="T11" fmla="*/ 287 h 362"/>
                <a:gd name="T12" fmla="*/ 18 w 41"/>
                <a:gd name="T13" fmla="*/ 275 h 362"/>
                <a:gd name="T14" fmla="*/ 0 w 41"/>
                <a:gd name="T15" fmla="*/ 271 h 362"/>
                <a:gd name="T16" fmla="*/ 18 w 41"/>
                <a:gd name="T17" fmla="*/ 268 h 362"/>
                <a:gd name="T18" fmla="*/ 32 w 41"/>
                <a:gd name="T19" fmla="*/ 254 h 362"/>
                <a:gd name="T20" fmla="*/ 41 w 41"/>
                <a:gd name="T21" fmla="*/ 237 h 362"/>
                <a:gd name="T22" fmla="*/ 41 w 41"/>
                <a:gd name="T23" fmla="*/ 217 h 362"/>
                <a:gd name="T24" fmla="*/ 32 w 41"/>
                <a:gd name="T25" fmla="*/ 198 h 362"/>
                <a:gd name="T26" fmla="*/ 18 w 41"/>
                <a:gd name="T27" fmla="*/ 186 h 362"/>
                <a:gd name="T28" fmla="*/ 0 w 41"/>
                <a:gd name="T29" fmla="*/ 181 h 362"/>
                <a:gd name="T30" fmla="*/ 18 w 41"/>
                <a:gd name="T31" fmla="*/ 176 h 362"/>
                <a:gd name="T32" fmla="*/ 32 w 41"/>
                <a:gd name="T33" fmla="*/ 164 h 362"/>
                <a:gd name="T34" fmla="*/ 41 w 41"/>
                <a:gd name="T35" fmla="*/ 145 h 362"/>
                <a:gd name="T36" fmla="*/ 41 w 41"/>
                <a:gd name="T37" fmla="*/ 126 h 362"/>
                <a:gd name="T38" fmla="*/ 32 w 41"/>
                <a:gd name="T39" fmla="*/ 106 h 362"/>
                <a:gd name="T40" fmla="*/ 18 w 41"/>
                <a:gd name="T41" fmla="*/ 94 h 362"/>
                <a:gd name="T42" fmla="*/ 0 w 41"/>
                <a:gd name="T43" fmla="*/ 89 h 362"/>
                <a:gd name="T44" fmla="*/ 18 w 41"/>
                <a:gd name="T45" fmla="*/ 87 h 362"/>
                <a:gd name="T46" fmla="*/ 32 w 41"/>
                <a:gd name="T47" fmla="*/ 73 h 362"/>
                <a:gd name="T48" fmla="*/ 41 w 41"/>
                <a:gd name="T49" fmla="*/ 56 h 362"/>
                <a:gd name="T50" fmla="*/ 41 w 41"/>
                <a:gd name="T51" fmla="*/ 36 h 362"/>
                <a:gd name="T52" fmla="*/ 32 w 41"/>
                <a:gd name="T53" fmla="*/ 17 h 362"/>
                <a:gd name="T54" fmla="*/ 18 w 41"/>
                <a:gd name="T55" fmla="*/ 5 h 362"/>
                <a:gd name="T56" fmla="*/ 0 w 41"/>
                <a:gd name="T57" fmla="*/ 0 h 36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1"/>
                <a:gd name="T88" fmla="*/ 0 h 362"/>
                <a:gd name="T89" fmla="*/ 41 w 41"/>
                <a:gd name="T90" fmla="*/ 362 h 36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1" h="362">
                  <a:moveTo>
                    <a:pt x="0" y="362"/>
                  </a:moveTo>
                  <a:lnTo>
                    <a:pt x="18" y="357"/>
                  </a:lnTo>
                  <a:lnTo>
                    <a:pt x="32" y="345"/>
                  </a:lnTo>
                  <a:lnTo>
                    <a:pt x="41" y="326"/>
                  </a:lnTo>
                  <a:lnTo>
                    <a:pt x="41" y="307"/>
                  </a:lnTo>
                  <a:lnTo>
                    <a:pt x="32" y="287"/>
                  </a:lnTo>
                  <a:lnTo>
                    <a:pt x="18" y="275"/>
                  </a:lnTo>
                  <a:lnTo>
                    <a:pt x="0" y="271"/>
                  </a:lnTo>
                  <a:lnTo>
                    <a:pt x="18" y="268"/>
                  </a:lnTo>
                  <a:lnTo>
                    <a:pt x="32" y="254"/>
                  </a:lnTo>
                  <a:lnTo>
                    <a:pt x="41" y="237"/>
                  </a:lnTo>
                  <a:lnTo>
                    <a:pt x="41" y="217"/>
                  </a:lnTo>
                  <a:lnTo>
                    <a:pt x="32" y="198"/>
                  </a:lnTo>
                  <a:lnTo>
                    <a:pt x="18" y="186"/>
                  </a:lnTo>
                  <a:lnTo>
                    <a:pt x="0" y="181"/>
                  </a:lnTo>
                  <a:lnTo>
                    <a:pt x="18" y="176"/>
                  </a:lnTo>
                  <a:lnTo>
                    <a:pt x="32" y="164"/>
                  </a:lnTo>
                  <a:lnTo>
                    <a:pt x="41" y="145"/>
                  </a:lnTo>
                  <a:lnTo>
                    <a:pt x="41" y="126"/>
                  </a:lnTo>
                  <a:lnTo>
                    <a:pt x="32" y="106"/>
                  </a:lnTo>
                  <a:lnTo>
                    <a:pt x="18" y="94"/>
                  </a:lnTo>
                  <a:lnTo>
                    <a:pt x="0" y="89"/>
                  </a:lnTo>
                  <a:lnTo>
                    <a:pt x="18" y="87"/>
                  </a:lnTo>
                  <a:lnTo>
                    <a:pt x="32" y="73"/>
                  </a:lnTo>
                  <a:lnTo>
                    <a:pt x="41" y="56"/>
                  </a:lnTo>
                  <a:lnTo>
                    <a:pt x="41" y="36"/>
                  </a:lnTo>
                  <a:lnTo>
                    <a:pt x="32" y="17"/>
                  </a:lnTo>
                  <a:lnTo>
                    <a:pt x="18" y="5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9" name="Freeform 11"/>
            <p:cNvSpPr>
              <a:spLocks/>
            </p:cNvSpPr>
            <p:nvPr/>
          </p:nvSpPr>
          <p:spPr bwMode="auto">
            <a:xfrm>
              <a:off x="1165" y="1587"/>
              <a:ext cx="41" cy="362"/>
            </a:xfrm>
            <a:custGeom>
              <a:avLst/>
              <a:gdLst>
                <a:gd name="T0" fmla="*/ 41 w 41"/>
                <a:gd name="T1" fmla="*/ 362 h 362"/>
                <a:gd name="T2" fmla="*/ 23 w 41"/>
                <a:gd name="T3" fmla="*/ 357 h 362"/>
                <a:gd name="T4" fmla="*/ 7 w 41"/>
                <a:gd name="T5" fmla="*/ 345 h 362"/>
                <a:gd name="T6" fmla="*/ 0 w 41"/>
                <a:gd name="T7" fmla="*/ 326 h 362"/>
                <a:gd name="T8" fmla="*/ 0 w 41"/>
                <a:gd name="T9" fmla="*/ 307 h 362"/>
                <a:gd name="T10" fmla="*/ 7 w 41"/>
                <a:gd name="T11" fmla="*/ 287 h 362"/>
                <a:gd name="T12" fmla="*/ 23 w 41"/>
                <a:gd name="T13" fmla="*/ 275 h 362"/>
                <a:gd name="T14" fmla="*/ 41 w 41"/>
                <a:gd name="T15" fmla="*/ 271 h 362"/>
                <a:gd name="T16" fmla="*/ 23 w 41"/>
                <a:gd name="T17" fmla="*/ 268 h 362"/>
                <a:gd name="T18" fmla="*/ 7 w 41"/>
                <a:gd name="T19" fmla="*/ 254 h 362"/>
                <a:gd name="T20" fmla="*/ 0 w 41"/>
                <a:gd name="T21" fmla="*/ 237 h 362"/>
                <a:gd name="T22" fmla="*/ 0 w 41"/>
                <a:gd name="T23" fmla="*/ 217 h 362"/>
                <a:gd name="T24" fmla="*/ 7 w 41"/>
                <a:gd name="T25" fmla="*/ 198 h 362"/>
                <a:gd name="T26" fmla="*/ 23 w 41"/>
                <a:gd name="T27" fmla="*/ 186 h 362"/>
                <a:gd name="T28" fmla="*/ 41 w 41"/>
                <a:gd name="T29" fmla="*/ 181 h 362"/>
                <a:gd name="T30" fmla="*/ 23 w 41"/>
                <a:gd name="T31" fmla="*/ 176 h 362"/>
                <a:gd name="T32" fmla="*/ 7 w 41"/>
                <a:gd name="T33" fmla="*/ 164 h 362"/>
                <a:gd name="T34" fmla="*/ 0 w 41"/>
                <a:gd name="T35" fmla="*/ 145 h 362"/>
                <a:gd name="T36" fmla="*/ 0 w 41"/>
                <a:gd name="T37" fmla="*/ 126 h 362"/>
                <a:gd name="T38" fmla="*/ 7 w 41"/>
                <a:gd name="T39" fmla="*/ 106 h 362"/>
                <a:gd name="T40" fmla="*/ 23 w 41"/>
                <a:gd name="T41" fmla="*/ 94 h 362"/>
                <a:gd name="T42" fmla="*/ 41 w 41"/>
                <a:gd name="T43" fmla="*/ 89 h 362"/>
                <a:gd name="T44" fmla="*/ 23 w 41"/>
                <a:gd name="T45" fmla="*/ 87 h 362"/>
                <a:gd name="T46" fmla="*/ 7 w 41"/>
                <a:gd name="T47" fmla="*/ 73 h 362"/>
                <a:gd name="T48" fmla="*/ 0 w 41"/>
                <a:gd name="T49" fmla="*/ 56 h 362"/>
                <a:gd name="T50" fmla="*/ 0 w 41"/>
                <a:gd name="T51" fmla="*/ 36 h 362"/>
                <a:gd name="T52" fmla="*/ 7 w 41"/>
                <a:gd name="T53" fmla="*/ 17 h 362"/>
                <a:gd name="T54" fmla="*/ 23 w 41"/>
                <a:gd name="T55" fmla="*/ 5 h 362"/>
                <a:gd name="T56" fmla="*/ 41 w 41"/>
                <a:gd name="T57" fmla="*/ 0 h 36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1"/>
                <a:gd name="T88" fmla="*/ 0 h 362"/>
                <a:gd name="T89" fmla="*/ 41 w 41"/>
                <a:gd name="T90" fmla="*/ 362 h 36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1" h="362">
                  <a:moveTo>
                    <a:pt x="41" y="362"/>
                  </a:moveTo>
                  <a:lnTo>
                    <a:pt x="23" y="357"/>
                  </a:lnTo>
                  <a:lnTo>
                    <a:pt x="7" y="345"/>
                  </a:lnTo>
                  <a:lnTo>
                    <a:pt x="0" y="326"/>
                  </a:lnTo>
                  <a:lnTo>
                    <a:pt x="0" y="307"/>
                  </a:lnTo>
                  <a:lnTo>
                    <a:pt x="7" y="287"/>
                  </a:lnTo>
                  <a:lnTo>
                    <a:pt x="23" y="275"/>
                  </a:lnTo>
                  <a:lnTo>
                    <a:pt x="41" y="271"/>
                  </a:lnTo>
                  <a:lnTo>
                    <a:pt x="23" y="268"/>
                  </a:lnTo>
                  <a:lnTo>
                    <a:pt x="7" y="254"/>
                  </a:lnTo>
                  <a:lnTo>
                    <a:pt x="0" y="237"/>
                  </a:lnTo>
                  <a:lnTo>
                    <a:pt x="0" y="217"/>
                  </a:lnTo>
                  <a:lnTo>
                    <a:pt x="7" y="198"/>
                  </a:lnTo>
                  <a:lnTo>
                    <a:pt x="23" y="186"/>
                  </a:lnTo>
                  <a:lnTo>
                    <a:pt x="41" y="181"/>
                  </a:lnTo>
                  <a:lnTo>
                    <a:pt x="23" y="176"/>
                  </a:lnTo>
                  <a:lnTo>
                    <a:pt x="7" y="164"/>
                  </a:lnTo>
                  <a:lnTo>
                    <a:pt x="0" y="145"/>
                  </a:lnTo>
                  <a:lnTo>
                    <a:pt x="0" y="126"/>
                  </a:lnTo>
                  <a:lnTo>
                    <a:pt x="7" y="106"/>
                  </a:lnTo>
                  <a:lnTo>
                    <a:pt x="23" y="94"/>
                  </a:lnTo>
                  <a:lnTo>
                    <a:pt x="41" y="89"/>
                  </a:lnTo>
                  <a:lnTo>
                    <a:pt x="23" y="87"/>
                  </a:lnTo>
                  <a:lnTo>
                    <a:pt x="7" y="73"/>
                  </a:lnTo>
                  <a:lnTo>
                    <a:pt x="0" y="56"/>
                  </a:lnTo>
                  <a:lnTo>
                    <a:pt x="0" y="36"/>
                  </a:lnTo>
                  <a:lnTo>
                    <a:pt x="7" y="17"/>
                  </a:lnTo>
                  <a:lnTo>
                    <a:pt x="23" y="5"/>
                  </a:lnTo>
                  <a:lnTo>
                    <a:pt x="4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0" name="Rectangle 12"/>
            <p:cNvSpPr>
              <a:spLocks noChangeArrowheads="1"/>
            </p:cNvSpPr>
            <p:nvPr/>
          </p:nvSpPr>
          <p:spPr bwMode="auto">
            <a:xfrm>
              <a:off x="1314" y="1676"/>
              <a:ext cx="172" cy="182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1" name="Line 13"/>
            <p:cNvSpPr>
              <a:spLocks noChangeShapeType="1"/>
            </p:cNvSpPr>
            <p:nvPr/>
          </p:nvSpPr>
          <p:spPr bwMode="auto">
            <a:xfrm>
              <a:off x="1486" y="1768"/>
              <a:ext cx="343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2" name="Line 14"/>
            <p:cNvSpPr>
              <a:spLocks noChangeShapeType="1"/>
            </p:cNvSpPr>
            <p:nvPr/>
          </p:nvSpPr>
          <p:spPr bwMode="auto">
            <a:xfrm flipV="1">
              <a:off x="2174" y="1044"/>
              <a:ext cx="0" cy="72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3" name="Line 15"/>
            <p:cNvSpPr>
              <a:spLocks noChangeShapeType="1"/>
            </p:cNvSpPr>
            <p:nvPr/>
          </p:nvSpPr>
          <p:spPr bwMode="auto">
            <a:xfrm>
              <a:off x="2174" y="1225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4" name="Line 16"/>
            <p:cNvSpPr>
              <a:spLocks noChangeShapeType="1"/>
            </p:cNvSpPr>
            <p:nvPr/>
          </p:nvSpPr>
          <p:spPr bwMode="auto">
            <a:xfrm>
              <a:off x="2174" y="1541"/>
              <a:ext cx="428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Line 17"/>
            <p:cNvSpPr>
              <a:spLocks noChangeShapeType="1"/>
            </p:cNvSpPr>
            <p:nvPr/>
          </p:nvSpPr>
          <p:spPr bwMode="auto">
            <a:xfrm flipH="1">
              <a:off x="1743" y="1314"/>
              <a:ext cx="431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Line 18"/>
            <p:cNvSpPr>
              <a:spLocks noChangeShapeType="1"/>
            </p:cNvSpPr>
            <p:nvPr/>
          </p:nvSpPr>
          <p:spPr bwMode="auto">
            <a:xfrm flipV="1">
              <a:off x="2430" y="1406"/>
              <a:ext cx="0" cy="13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Line 19"/>
            <p:cNvSpPr>
              <a:spLocks noChangeShapeType="1"/>
            </p:cNvSpPr>
            <p:nvPr/>
          </p:nvSpPr>
          <p:spPr bwMode="auto">
            <a:xfrm>
              <a:off x="1830" y="1314"/>
              <a:ext cx="0" cy="18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8" name="Line 20"/>
            <p:cNvSpPr>
              <a:spLocks noChangeShapeType="1"/>
            </p:cNvSpPr>
            <p:nvPr/>
          </p:nvSpPr>
          <p:spPr bwMode="auto">
            <a:xfrm flipH="1">
              <a:off x="2430" y="1768"/>
              <a:ext cx="87" cy="72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9" name="Freeform 21"/>
            <p:cNvSpPr>
              <a:spLocks/>
            </p:cNvSpPr>
            <p:nvPr/>
          </p:nvSpPr>
          <p:spPr bwMode="auto">
            <a:xfrm>
              <a:off x="2087" y="2220"/>
              <a:ext cx="343" cy="272"/>
            </a:xfrm>
            <a:custGeom>
              <a:avLst/>
              <a:gdLst>
                <a:gd name="T0" fmla="*/ 343 w 343"/>
                <a:gd name="T1" fmla="*/ 272 h 272"/>
                <a:gd name="T2" fmla="*/ 171 w 343"/>
                <a:gd name="T3" fmla="*/ 0 h 272"/>
                <a:gd name="T4" fmla="*/ 0 w 343"/>
                <a:gd name="T5" fmla="*/ 272 h 272"/>
                <a:gd name="T6" fmla="*/ 0 60000 65536"/>
                <a:gd name="T7" fmla="*/ 0 60000 65536"/>
                <a:gd name="T8" fmla="*/ 0 60000 65536"/>
                <a:gd name="T9" fmla="*/ 0 w 343"/>
                <a:gd name="T10" fmla="*/ 0 h 272"/>
                <a:gd name="T11" fmla="*/ 343 w 343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3" h="272">
                  <a:moveTo>
                    <a:pt x="343" y="272"/>
                  </a:moveTo>
                  <a:lnTo>
                    <a:pt x="171" y="0"/>
                  </a:lnTo>
                  <a:lnTo>
                    <a:pt x="0" y="27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Freeform 22"/>
            <p:cNvSpPr>
              <a:spLocks/>
            </p:cNvSpPr>
            <p:nvPr/>
          </p:nvSpPr>
          <p:spPr bwMode="auto">
            <a:xfrm>
              <a:off x="3205" y="1768"/>
              <a:ext cx="344" cy="724"/>
            </a:xfrm>
            <a:custGeom>
              <a:avLst/>
              <a:gdLst>
                <a:gd name="T0" fmla="*/ 0 w 344"/>
                <a:gd name="T1" fmla="*/ 0 h 724"/>
                <a:gd name="T2" fmla="*/ 0 w 344"/>
                <a:gd name="T3" fmla="*/ 724 h 724"/>
                <a:gd name="T4" fmla="*/ 344 w 344"/>
                <a:gd name="T5" fmla="*/ 724 h 724"/>
                <a:gd name="T6" fmla="*/ 0 60000 65536"/>
                <a:gd name="T7" fmla="*/ 0 60000 65536"/>
                <a:gd name="T8" fmla="*/ 0 60000 65536"/>
                <a:gd name="T9" fmla="*/ 0 w 344"/>
                <a:gd name="T10" fmla="*/ 0 h 724"/>
                <a:gd name="T11" fmla="*/ 344 w 344"/>
                <a:gd name="T12" fmla="*/ 724 h 7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4" h="724">
                  <a:moveTo>
                    <a:pt x="0" y="0"/>
                  </a:moveTo>
                  <a:lnTo>
                    <a:pt x="0" y="724"/>
                  </a:lnTo>
                  <a:lnTo>
                    <a:pt x="344" y="72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1" name="Line 23"/>
            <p:cNvSpPr>
              <a:spLocks noChangeShapeType="1"/>
            </p:cNvSpPr>
            <p:nvPr/>
          </p:nvSpPr>
          <p:spPr bwMode="auto">
            <a:xfrm>
              <a:off x="3893" y="1768"/>
              <a:ext cx="0" cy="72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2" name="Freeform 24"/>
            <p:cNvSpPr>
              <a:spLocks/>
            </p:cNvSpPr>
            <p:nvPr/>
          </p:nvSpPr>
          <p:spPr bwMode="auto">
            <a:xfrm>
              <a:off x="4956" y="1710"/>
              <a:ext cx="108" cy="116"/>
            </a:xfrm>
            <a:custGeom>
              <a:avLst/>
              <a:gdLst>
                <a:gd name="T0" fmla="*/ 0 w 108"/>
                <a:gd name="T1" fmla="*/ 58 h 116"/>
                <a:gd name="T2" fmla="*/ 5 w 108"/>
                <a:gd name="T3" fmla="*/ 36 h 116"/>
                <a:gd name="T4" fmla="*/ 16 w 108"/>
                <a:gd name="T5" fmla="*/ 17 h 116"/>
                <a:gd name="T6" fmla="*/ 32 w 108"/>
                <a:gd name="T7" fmla="*/ 5 h 116"/>
                <a:gd name="T8" fmla="*/ 53 w 108"/>
                <a:gd name="T9" fmla="*/ 0 h 116"/>
                <a:gd name="T10" fmla="*/ 76 w 108"/>
                <a:gd name="T11" fmla="*/ 5 h 116"/>
                <a:gd name="T12" fmla="*/ 92 w 108"/>
                <a:gd name="T13" fmla="*/ 17 h 116"/>
                <a:gd name="T14" fmla="*/ 103 w 108"/>
                <a:gd name="T15" fmla="*/ 36 h 116"/>
                <a:gd name="T16" fmla="*/ 108 w 108"/>
                <a:gd name="T17" fmla="*/ 58 h 116"/>
                <a:gd name="T18" fmla="*/ 103 w 108"/>
                <a:gd name="T19" fmla="*/ 80 h 116"/>
                <a:gd name="T20" fmla="*/ 92 w 108"/>
                <a:gd name="T21" fmla="*/ 99 h 116"/>
                <a:gd name="T22" fmla="*/ 76 w 108"/>
                <a:gd name="T23" fmla="*/ 111 h 116"/>
                <a:gd name="T24" fmla="*/ 53 w 108"/>
                <a:gd name="T25" fmla="*/ 116 h 116"/>
                <a:gd name="T26" fmla="*/ 32 w 108"/>
                <a:gd name="T27" fmla="*/ 111 h 116"/>
                <a:gd name="T28" fmla="*/ 16 w 108"/>
                <a:gd name="T29" fmla="*/ 99 h 116"/>
                <a:gd name="T30" fmla="*/ 5 w 108"/>
                <a:gd name="T31" fmla="*/ 80 h 116"/>
                <a:gd name="T32" fmla="*/ 0 w 108"/>
                <a:gd name="T33" fmla="*/ 58 h 1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8"/>
                <a:gd name="T52" fmla="*/ 0 h 116"/>
                <a:gd name="T53" fmla="*/ 108 w 108"/>
                <a:gd name="T54" fmla="*/ 116 h 1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8" h="116">
                  <a:moveTo>
                    <a:pt x="0" y="58"/>
                  </a:moveTo>
                  <a:lnTo>
                    <a:pt x="5" y="36"/>
                  </a:lnTo>
                  <a:lnTo>
                    <a:pt x="16" y="17"/>
                  </a:lnTo>
                  <a:lnTo>
                    <a:pt x="32" y="5"/>
                  </a:lnTo>
                  <a:lnTo>
                    <a:pt x="53" y="0"/>
                  </a:lnTo>
                  <a:lnTo>
                    <a:pt x="76" y="5"/>
                  </a:lnTo>
                  <a:lnTo>
                    <a:pt x="92" y="17"/>
                  </a:lnTo>
                  <a:lnTo>
                    <a:pt x="103" y="36"/>
                  </a:lnTo>
                  <a:lnTo>
                    <a:pt x="108" y="58"/>
                  </a:lnTo>
                  <a:lnTo>
                    <a:pt x="103" y="80"/>
                  </a:lnTo>
                  <a:lnTo>
                    <a:pt x="92" y="99"/>
                  </a:lnTo>
                  <a:lnTo>
                    <a:pt x="76" y="111"/>
                  </a:lnTo>
                  <a:lnTo>
                    <a:pt x="53" y="116"/>
                  </a:lnTo>
                  <a:lnTo>
                    <a:pt x="32" y="111"/>
                  </a:lnTo>
                  <a:lnTo>
                    <a:pt x="16" y="99"/>
                  </a:lnTo>
                  <a:lnTo>
                    <a:pt x="5" y="8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3" name="Line 25"/>
            <p:cNvSpPr>
              <a:spLocks noChangeShapeType="1"/>
            </p:cNvSpPr>
            <p:nvPr/>
          </p:nvSpPr>
          <p:spPr bwMode="auto">
            <a:xfrm flipV="1">
              <a:off x="4952" y="1710"/>
              <a:ext cx="116" cy="11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4" name="Line 26"/>
            <p:cNvSpPr>
              <a:spLocks noChangeShapeType="1"/>
            </p:cNvSpPr>
            <p:nvPr/>
          </p:nvSpPr>
          <p:spPr bwMode="auto">
            <a:xfrm>
              <a:off x="5064" y="1768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5" name="Line 27"/>
            <p:cNvSpPr>
              <a:spLocks noChangeShapeType="1"/>
            </p:cNvSpPr>
            <p:nvPr/>
          </p:nvSpPr>
          <p:spPr bwMode="auto">
            <a:xfrm>
              <a:off x="4924" y="1768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6" name="Freeform 28"/>
            <p:cNvSpPr>
              <a:spLocks/>
            </p:cNvSpPr>
            <p:nvPr/>
          </p:nvSpPr>
          <p:spPr bwMode="auto">
            <a:xfrm>
              <a:off x="3494" y="1710"/>
              <a:ext cx="110" cy="116"/>
            </a:xfrm>
            <a:custGeom>
              <a:avLst/>
              <a:gdLst>
                <a:gd name="T0" fmla="*/ 0 w 110"/>
                <a:gd name="T1" fmla="*/ 58 h 116"/>
                <a:gd name="T2" fmla="*/ 4 w 110"/>
                <a:gd name="T3" fmla="*/ 36 h 116"/>
                <a:gd name="T4" fmla="*/ 16 w 110"/>
                <a:gd name="T5" fmla="*/ 17 h 116"/>
                <a:gd name="T6" fmla="*/ 34 w 110"/>
                <a:gd name="T7" fmla="*/ 5 h 116"/>
                <a:gd name="T8" fmla="*/ 55 w 110"/>
                <a:gd name="T9" fmla="*/ 0 h 116"/>
                <a:gd name="T10" fmla="*/ 75 w 110"/>
                <a:gd name="T11" fmla="*/ 5 h 116"/>
                <a:gd name="T12" fmla="*/ 94 w 110"/>
                <a:gd name="T13" fmla="*/ 17 h 116"/>
                <a:gd name="T14" fmla="*/ 105 w 110"/>
                <a:gd name="T15" fmla="*/ 36 h 116"/>
                <a:gd name="T16" fmla="*/ 110 w 110"/>
                <a:gd name="T17" fmla="*/ 58 h 116"/>
                <a:gd name="T18" fmla="*/ 105 w 110"/>
                <a:gd name="T19" fmla="*/ 80 h 116"/>
                <a:gd name="T20" fmla="*/ 94 w 110"/>
                <a:gd name="T21" fmla="*/ 99 h 116"/>
                <a:gd name="T22" fmla="*/ 75 w 110"/>
                <a:gd name="T23" fmla="*/ 111 h 116"/>
                <a:gd name="T24" fmla="*/ 55 w 110"/>
                <a:gd name="T25" fmla="*/ 116 h 116"/>
                <a:gd name="T26" fmla="*/ 34 w 110"/>
                <a:gd name="T27" fmla="*/ 111 h 116"/>
                <a:gd name="T28" fmla="*/ 16 w 110"/>
                <a:gd name="T29" fmla="*/ 99 h 116"/>
                <a:gd name="T30" fmla="*/ 4 w 110"/>
                <a:gd name="T31" fmla="*/ 80 h 116"/>
                <a:gd name="T32" fmla="*/ 0 w 110"/>
                <a:gd name="T33" fmla="*/ 58 h 1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0"/>
                <a:gd name="T52" fmla="*/ 0 h 116"/>
                <a:gd name="T53" fmla="*/ 110 w 110"/>
                <a:gd name="T54" fmla="*/ 116 h 1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0" h="116">
                  <a:moveTo>
                    <a:pt x="0" y="58"/>
                  </a:moveTo>
                  <a:lnTo>
                    <a:pt x="4" y="36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5" y="0"/>
                  </a:lnTo>
                  <a:lnTo>
                    <a:pt x="75" y="5"/>
                  </a:lnTo>
                  <a:lnTo>
                    <a:pt x="94" y="17"/>
                  </a:lnTo>
                  <a:lnTo>
                    <a:pt x="105" y="36"/>
                  </a:lnTo>
                  <a:lnTo>
                    <a:pt x="110" y="58"/>
                  </a:lnTo>
                  <a:lnTo>
                    <a:pt x="105" y="80"/>
                  </a:lnTo>
                  <a:lnTo>
                    <a:pt x="94" y="99"/>
                  </a:lnTo>
                  <a:lnTo>
                    <a:pt x="75" y="111"/>
                  </a:lnTo>
                  <a:lnTo>
                    <a:pt x="55" y="116"/>
                  </a:lnTo>
                  <a:lnTo>
                    <a:pt x="34" y="111"/>
                  </a:lnTo>
                  <a:lnTo>
                    <a:pt x="16" y="99"/>
                  </a:lnTo>
                  <a:lnTo>
                    <a:pt x="4" y="8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7" name="Line 29"/>
            <p:cNvSpPr>
              <a:spLocks noChangeShapeType="1"/>
            </p:cNvSpPr>
            <p:nvPr/>
          </p:nvSpPr>
          <p:spPr bwMode="auto">
            <a:xfrm flipV="1">
              <a:off x="3489" y="1710"/>
              <a:ext cx="119" cy="11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8" name="Line 30"/>
            <p:cNvSpPr>
              <a:spLocks noChangeShapeType="1"/>
            </p:cNvSpPr>
            <p:nvPr/>
          </p:nvSpPr>
          <p:spPr bwMode="auto">
            <a:xfrm>
              <a:off x="3604" y="1768"/>
              <a:ext cx="3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9" name="Line 31"/>
            <p:cNvSpPr>
              <a:spLocks noChangeShapeType="1"/>
            </p:cNvSpPr>
            <p:nvPr/>
          </p:nvSpPr>
          <p:spPr bwMode="auto">
            <a:xfrm>
              <a:off x="3462" y="1768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0" name="Line 32"/>
            <p:cNvSpPr>
              <a:spLocks noChangeShapeType="1"/>
            </p:cNvSpPr>
            <p:nvPr/>
          </p:nvSpPr>
          <p:spPr bwMode="auto">
            <a:xfrm>
              <a:off x="3721" y="2492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1" name="Line 33"/>
            <p:cNvSpPr>
              <a:spLocks noChangeShapeType="1"/>
            </p:cNvSpPr>
            <p:nvPr/>
          </p:nvSpPr>
          <p:spPr bwMode="auto">
            <a:xfrm>
              <a:off x="3205" y="2261"/>
              <a:ext cx="209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34"/>
            <p:cNvSpPr>
              <a:spLocks noChangeShapeType="1"/>
            </p:cNvSpPr>
            <p:nvPr/>
          </p:nvSpPr>
          <p:spPr bwMode="auto">
            <a:xfrm>
              <a:off x="3205" y="2039"/>
              <a:ext cx="209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" name="Line 35"/>
            <p:cNvSpPr>
              <a:spLocks noChangeShapeType="1"/>
            </p:cNvSpPr>
            <p:nvPr/>
          </p:nvSpPr>
          <p:spPr bwMode="auto">
            <a:xfrm flipH="1">
              <a:off x="3721" y="1995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4" name="Line 36"/>
            <p:cNvSpPr>
              <a:spLocks noChangeShapeType="1"/>
            </p:cNvSpPr>
            <p:nvPr/>
          </p:nvSpPr>
          <p:spPr bwMode="auto">
            <a:xfrm flipH="1">
              <a:off x="3721" y="2220"/>
              <a:ext cx="17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5" name="Line 37"/>
            <p:cNvSpPr>
              <a:spLocks noChangeShapeType="1"/>
            </p:cNvSpPr>
            <p:nvPr/>
          </p:nvSpPr>
          <p:spPr bwMode="auto">
            <a:xfrm>
              <a:off x="3893" y="2130"/>
              <a:ext cx="256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6" name="Line 38"/>
            <p:cNvSpPr>
              <a:spLocks noChangeShapeType="1"/>
            </p:cNvSpPr>
            <p:nvPr/>
          </p:nvSpPr>
          <p:spPr bwMode="auto">
            <a:xfrm flipH="1">
              <a:off x="2946" y="2130"/>
              <a:ext cx="259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7" name="Line 39"/>
            <p:cNvSpPr>
              <a:spLocks noChangeShapeType="1"/>
            </p:cNvSpPr>
            <p:nvPr/>
          </p:nvSpPr>
          <p:spPr bwMode="auto">
            <a:xfrm flipV="1">
              <a:off x="3329" y="1899"/>
              <a:ext cx="4" cy="14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8" name="Line 40"/>
            <p:cNvSpPr>
              <a:spLocks noChangeShapeType="1"/>
            </p:cNvSpPr>
            <p:nvPr/>
          </p:nvSpPr>
          <p:spPr bwMode="auto">
            <a:xfrm flipV="1">
              <a:off x="3806" y="1858"/>
              <a:ext cx="0" cy="13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9" name="Line 41"/>
            <p:cNvSpPr>
              <a:spLocks noChangeShapeType="1"/>
            </p:cNvSpPr>
            <p:nvPr/>
          </p:nvSpPr>
          <p:spPr bwMode="auto">
            <a:xfrm>
              <a:off x="3806" y="2220"/>
              <a:ext cx="0" cy="18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0" name="Line 42"/>
            <p:cNvSpPr>
              <a:spLocks noChangeShapeType="1"/>
            </p:cNvSpPr>
            <p:nvPr/>
          </p:nvSpPr>
          <p:spPr bwMode="auto">
            <a:xfrm>
              <a:off x="4065" y="2130"/>
              <a:ext cx="0" cy="9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1" name="Line 43"/>
            <p:cNvSpPr>
              <a:spLocks noChangeShapeType="1"/>
            </p:cNvSpPr>
            <p:nvPr/>
          </p:nvSpPr>
          <p:spPr bwMode="auto">
            <a:xfrm flipV="1">
              <a:off x="4149" y="1858"/>
              <a:ext cx="0" cy="27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2" name="Freeform 44"/>
            <p:cNvSpPr>
              <a:spLocks/>
            </p:cNvSpPr>
            <p:nvPr/>
          </p:nvSpPr>
          <p:spPr bwMode="auto">
            <a:xfrm>
              <a:off x="3581" y="2434"/>
              <a:ext cx="108" cy="116"/>
            </a:xfrm>
            <a:custGeom>
              <a:avLst/>
              <a:gdLst>
                <a:gd name="T0" fmla="*/ 0 w 108"/>
                <a:gd name="T1" fmla="*/ 58 h 116"/>
                <a:gd name="T2" fmla="*/ 5 w 108"/>
                <a:gd name="T3" fmla="*/ 37 h 116"/>
                <a:gd name="T4" fmla="*/ 16 w 108"/>
                <a:gd name="T5" fmla="*/ 17 h 116"/>
                <a:gd name="T6" fmla="*/ 32 w 108"/>
                <a:gd name="T7" fmla="*/ 5 h 116"/>
                <a:gd name="T8" fmla="*/ 53 w 108"/>
                <a:gd name="T9" fmla="*/ 0 h 116"/>
                <a:gd name="T10" fmla="*/ 76 w 108"/>
                <a:gd name="T11" fmla="*/ 5 h 116"/>
                <a:gd name="T12" fmla="*/ 92 w 108"/>
                <a:gd name="T13" fmla="*/ 17 h 116"/>
                <a:gd name="T14" fmla="*/ 103 w 108"/>
                <a:gd name="T15" fmla="*/ 37 h 116"/>
                <a:gd name="T16" fmla="*/ 108 w 108"/>
                <a:gd name="T17" fmla="*/ 58 h 116"/>
                <a:gd name="T18" fmla="*/ 103 w 108"/>
                <a:gd name="T19" fmla="*/ 80 h 116"/>
                <a:gd name="T20" fmla="*/ 92 w 108"/>
                <a:gd name="T21" fmla="*/ 99 h 116"/>
                <a:gd name="T22" fmla="*/ 76 w 108"/>
                <a:gd name="T23" fmla="*/ 111 h 116"/>
                <a:gd name="T24" fmla="*/ 53 w 108"/>
                <a:gd name="T25" fmla="*/ 116 h 116"/>
                <a:gd name="T26" fmla="*/ 32 w 108"/>
                <a:gd name="T27" fmla="*/ 111 h 116"/>
                <a:gd name="T28" fmla="*/ 16 w 108"/>
                <a:gd name="T29" fmla="*/ 99 h 116"/>
                <a:gd name="T30" fmla="*/ 5 w 108"/>
                <a:gd name="T31" fmla="*/ 80 h 116"/>
                <a:gd name="T32" fmla="*/ 0 w 108"/>
                <a:gd name="T33" fmla="*/ 58 h 1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8"/>
                <a:gd name="T52" fmla="*/ 0 h 116"/>
                <a:gd name="T53" fmla="*/ 108 w 108"/>
                <a:gd name="T54" fmla="*/ 116 h 1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8" h="116">
                  <a:moveTo>
                    <a:pt x="0" y="58"/>
                  </a:moveTo>
                  <a:lnTo>
                    <a:pt x="5" y="37"/>
                  </a:lnTo>
                  <a:lnTo>
                    <a:pt x="16" y="17"/>
                  </a:lnTo>
                  <a:lnTo>
                    <a:pt x="32" y="5"/>
                  </a:lnTo>
                  <a:lnTo>
                    <a:pt x="53" y="0"/>
                  </a:lnTo>
                  <a:lnTo>
                    <a:pt x="76" y="5"/>
                  </a:lnTo>
                  <a:lnTo>
                    <a:pt x="92" y="17"/>
                  </a:lnTo>
                  <a:lnTo>
                    <a:pt x="103" y="37"/>
                  </a:lnTo>
                  <a:lnTo>
                    <a:pt x="108" y="58"/>
                  </a:lnTo>
                  <a:lnTo>
                    <a:pt x="103" y="80"/>
                  </a:lnTo>
                  <a:lnTo>
                    <a:pt x="92" y="99"/>
                  </a:lnTo>
                  <a:lnTo>
                    <a:pt x="76" y="111"/>
                  </a:lnTo>
                  <a:lnTo>
                    <a:pt x="53" y="116"/>
                  </a:lnTo>
                  <a:lnTo>
                    <a:pt x="32" y="111"/>
                  </a:lnTo>
                  <a:lnTo>
                    <a:pt x="16" y="99"/>
                  </a:lnTo>
                  <a:lnTo>
                    <a:pt x="5" y="8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3" name="Line 45"/>
            <p:cNvSpPr>
              <a:spLocks noChangeShapeType="1"/>
            </p:cNvSpPr>
            <p:nvPr/>
          </p:nvSpPr>
          <p:spPr bwMode="auto">
            <a:xfrm flipV="1">
              <a:off x="3576" y="2434"/>
              <a:ext cx="117" cy="11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4" name="Line 46"/>
            <p:cNvSpPr>
              <a:spLocks noChangeShapeType="1"/>
            </p:cNvSpPr>
            <p:nvPr/>
          </p:nvSpPr>
          <p:spPr bwMode="auto">
            <a:xfrm>
              <a:off x="3689" y="2492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5" name="Line 47"/>
            <p:cNvSpPr>
              <a:spLocks noChangeShapeType="1"/>
            </p:cNvSpPr>
            <p:nvPr/>
          </p:nvSpPr>
          <p:spPr bwMode="auto">
            <a:xfrm>
              <a:off x="3549" y="2492"/>
              <a:ext cx="3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6" name="Line 48"/>
            <p:cNvSpPr>
              <a:spLocks noChangeShapeType="1"/>
            </p:cNvSpPr>
            <p:nvPr/>
          </p:nvSpPr>
          <p:spPr bwMode="auto">
            <a:xfrm flipH="1">
              <a:off x="2258" y="2401"/>
              <a:ext cx="88" cy="18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7" name="Freeform 49"/>
            <p:cNvSpPr>
              <a:spLocks/>
            </p:cNvSpPr>
            <p:nvPr/>
          </p:nvSpPr>
          <p:spPr bwMode="auto">
            <a:xfrm>
              <a:off x="1915" y="2278"/>
              <a:ext cx="270" cy="67"/>
            </a:xfrm>
            <a:custGeom>
              <a:avLst/>
              <a:gdLst>
                <a:gd name="T0" fmla="*/ 270 w 270"/>
                <a:gd name="T1" fmla="*/ 55 h 67"/>
                <a:gd name="T2" fmla="*/ 194 w 270"/>
                <a:gd name="T3" fmla="*/ 0 h 67"/>
                <a:gd name="T4" fmla="*/ 87 w 270"/>
                <a:gd name="T5" fmla="*/ 0 h 67"/>
                <a:gd name="T6" fmla="*/ 0 w 270"/>
                <a:gd name="T7" fmla="*/ 67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0"/>
                <a:gd name="T13" fmla="*/ 0 h 67"/>
                <a:gd name="T14" fmla="*/ 270 w 270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0" h="67">
                  <a:moveTo>
                    <a:pt x="270" y="55"/>
                  </a:moveTo>
                  <a:lnTo>
                    <a:pt x="194" y="0"/>
                  </a:lnTo>
                  <a:lnTo>
                    <a:pt x="87" y="0"/>
                  </a:lnTo>
                  <a:lnTo>
                    <a:pt x="0" y="6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8" name="Freeform 50"/>
            <p:cNvSpPr>
              <a:spLocks/>
            </p:cNvSpPr>
            <p:nvPr/>
          </p:nvSpPr>
          <p:spPr bwMode="auto">
            <a:xfrm>
              <a:off x="2142" y="2447"/>
              <a:ext cx="160" cy="45"/>
            </a:xfrm>
            <a:custGeom>
              <a:avLst/>
              <a:gdLst>
                <a:gd name="T0" fmla="*/ 160 w 160"/>
                <a:gd name="T1" fmla="*/ 45 h 45"/>
                <a:gd name="T2" fmla="*/ 84 w 160"/>
                <a:gd name="T3" fmla="*/ 0 h 45"/>
                <a:gd name="T4" fmla="*/ 0 w 160"/>
                <a:gd name="T5" fmla="*/ 24 h 45"/>
                <a:gd name="T6" fmla="*/ 0 60000 65536"/>
                <a:gd name="T7" fmla="*/ 0 60000 65536"/>
                <a:gd name="T8" fmla="*/ 0 60000 65536"/>
                <a:gd name="T9" fmla="*/ 0 w 160"/>
                <a:gd name="T10" fmla="*/ 0 h 45"/>
                <a:gd name="T11" fmla="*/ 160 w 160"/>
                <a:gd name="T12" fmla="*/ 45 h 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0" h="45">
                  <a:moveTo>
                    <a:pt x="160" y="45"/>
                  </a:moveTo>
                  <a:lnTo>
                    <a:pt x="84" y="0"/>
                  </a:lnTo>
                  <a:lnTo>
                    <a:pt x="0" y="2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9" name="Line 51"/>
            <p:cNvSpPr>
              <a:spLocks noChangeShapeType="1"/>
            </p:cNvSpPr>
            <p:nvPr/>
          </p:nvSpPr>
          <p:spPr bwMode="auto">
            <a:xfrm>
              <a:off x="2469" y="2176"/>
              <a:ext cx="168" cy="12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0" name="Line 52"/>
            <p:cNvSpPr>
              <a:spLocks noChangeShapeType="1"/>
            </p:cNvSpPr>
            <p:nvPr/>
          </p:nvSpPr>
          <p:spPr bwMode="auto">
            <a:xfrm>
              <a:off x="2506" y="1983"/>
              <a:ext cx="312" cy="29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1" name="Line 53"/>
            <p:cNvSpPr>
              <a:spLocks noChangeShapeType="1"/>
            </p:cNvSpPr>
            <p:nvPr/>
          </p:nvSpPr>
          <p:spPr bwMode="auto">
            <a:xfrm flipV="1">
              <a:off x="3968" y="1259"/>
              <a:ext cx="0" cy="49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2" name="Line 54"/>
            <p:cNvSpPr>
              <a:spLocks noChangeShapeType="1"/>
            </p:cNvSpPr>
            <p:nvPr/>
          </p:nvSpPr>
          <p:spPr bwMode="auto">
            <a:xfrm>
              <a:off x="3977" y="1474"/>
              <a:ext cx="647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3" name="Line 55"/>
            <p:cNvSpPr>
              <a:spLocks noChangeShapeType="1"/>
            </p:cNvSpPr>
            <p:nvPr/>
          </p:nvSpPr>
          <p:spPr bwMode="auto">
            <a:xfrm>
              <a:off x="4360" y="1474"/>
              <a:ext cx="0" cy="19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4" name="Line 56"/>
            <p:cNvSpPr>
              <a:spLocks noChangeShapeType="1"/>
            </p:cNvSpPr>
            <p:nvPr/>
          </p:nvSpPr>
          <p:spPr bwMode="auto">
            <a:xfrm flipH="1" flipV="1">
              <a:off x="4161" y="1259"/>
              <a:ext cx="27" cy="203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5" name="Line 57"/>
            <p:cNvSpPr>
              <a:spLocks noChangeShapeType="1"/>
            </p:cNvSpPr>
            <p:nvPr/>
          </p:nvSpPr>
          <p:spPr bwMode="auto">
            <a:xfrm flipH="1">
              <a:off x="3785" y="1339"/>
              <a:ext cx="172" cy="10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6" name="Line 58"/>
            <p:cNvSpPr>
              <a:spLocks noChangeShapeType="1"/>
            </p:cNvSpPr>
            <p:nvPr/>
          </p:nvSpPr>
          <p:spPr bwMode="auto">
            <a:xfrm flipV="1">
              <a:off x="2914" y="909"/>
              <a:ext cx="0" cy="847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7" name="Line 59"/>
            <p:cNvSpPr>
              <a:spLocks noChangeShapeType="1"/>
            </p:cNvSpPr>
            <p:nvPr/>
          </p:nvSpPr>
          <p:spPr bwMode="auto">
            <a:xfrm>
              <a:off x="2905" y="1213"/>
              <a:ext cx="321" cy="12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8" name="Line 60"/>
            <p:cNvSpPr>
              <a:spLocks noChangeShapeType="1"/>
            </p:cNvSpPr>
            <p:nvPr/>
          </p:nvSpPr>
          <p:spPr bwMode="auto">
            <a:xfrm flipH="1" flipV="1">
              <a:off x="2765" y="1406"/>
              <a:ext cx="149" cy="46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7" name="Text Box 61"/>
          <p:cNvSpPr txBox="1">
            <a:spLocks noChangeArrowheads="1"/>
          </p:cNvSpPr>
          <p:nvPr/>
        </p:nvSpPr>
        <p:spPr bwMode="auto">
          <a:xfrm>
            <a:off x="3044825" y="5329238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MV (ALL)</a:t>
            </a:r>
          </a:p>
        </p:txBody>
      </p:sp>
      <p:sp>
        <p:nvSpPr>
          <p:cNvPr id="3078" name="Text Box 62"/>
          <p:cNvSpPr txBox="1">
            <a:spLocks noChangeArrowheads="1"/>
          </p:cNvSpPr>
          <p:nvPr/>
        </p:nvSpPr>
        <p:spPr bwMode="auto">
          <a:xfrm>
            <a:off x="3644900" y="3163888"/>
            <a:ext cx="758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LV</a:t>
            </a:r>
          </a:p>
        </p:txBody>
      </p:sp>
      <p:sp>
        <p:nvSpPr>
          <p:cNvPr id="3079" name="Text Box 63"/>
          <p:cNvSpPr txBox="1">
            <a:spLocks noChangeArrowheads="1"/>
          </p:cNvSpPr>
          <p:nvPr/>
        </p:nvSpPr>
        <p:spPr bwMode="auto">
          <a:xfrm>
            <a:off x="3357563" y="2322513"/>
            <a:ext cx="819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MV</a:t>
            </a:r>
          </a:p>
        </p:txBody>
      </p:sp>
      <p:sp>
        <p:nvSpPr>
          <p:cNvPr id="3080" name="Text Box 64"/>
          <p:cNvSpPr txBox="1">
            <a:spLocks noChangeArrowheads="1"/>
          </p:cNvSpPr>
          <p:nvPr/>
        </p:nvSpPr>
        <p:spPr bwMode="auto">
          <a:xfrm>
            <a:off x="301625" y="4065588"/>
            <a:ext cx="2419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North American System</a:t>
            </a:r>
          </a:p>
        </p:txBody>
      </p:sp>
      <p:sp>
        <p:nvSpPr>
          <p:cNvPr id="3081" name="Text Box 65"/>
          <p:cNvSpPr txBox="1">
            <a:spLocks noChangeArrowheads="1"/>
          </p:cNvSpPr>
          <p:nvPr/>
        </p:nvSpPr>
        <p:spPr bwMode="auto">
          <a:xfrm>
            <a:off x="374650" y="1490663"/>
            <a:ext cx="315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European-Style System</a:t>
            </a:r>
          </a:p>
        </p:txBody>
      </p:sp>
      <p:sp>
        <p:nvSpPr>
          <p:cNvPr id="3082" name="Line 66"/>
          <p:cNvSpPr>
            <a:spLocks noChangeShapeType="1"/>
          </p:cNvSpPr>
          <p:nvPr/>
        </p:nvSpPr>
        <p:spPr bwMode="auto">
          <a:xfrm>
            <a:off x="241300" y="3970338"/>
            <a:ext cx="85074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Basic Script (Class Exercise)</a:t>
            </a:r>
          </a:p>
        </p:txBody>
      </p:sp>
      <p:pic>
        <p:nvPicPr>
          <p:cNvPr id="101379" name="Picture 3" descr="Simple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96963"/>
            <a:ext cx="38512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472440" y="2925763"/>
            <a:ext cx="8305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 dirty="0" smtClean="0">
                <a:latin typeface="Courier New" panose="02070309020205020404" pitchFamily="49" charset="0"/>
              </a:rPr>
              <a:t>Show </a:t>
            </a:r>
            <a:r>
              <a:rPr lang="en-US" altLang="en-US" sz="1200" b="1" dirty="0">
                <a:latin typeface="Courier New" panose="02070309020205020404" pitchFamily="49" charset="0"/>
              </a:rPr>
              <a:t>Voltages LN Nodes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Show Currents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Show Powers kVA elements</a:t>
            </a:r>
          </a:p>
          <a:p>
            <a:pPr algn="l"/>
            <a:r>
              <a:rPr lang="en-US" altLang="en-US" sz="1200" b="1" dirty="0">
                <a:latin typeface="Courier New" panose="02070309020205020404" pitchFamily="49" charset="0"/>
              </a:rPr>
              <a:t>Show Voltage LN Elements</a:t>
            </a:r>
          </a:p>
          <a:p>
            <a:pPr algn="l"/>
            <a:r>
              <a:rPr lang="en-US" altLang="en-US" sz="1200" b="1" dirty="0" err="1" smtClean="0">
                <a:latin typeface="Courier New" panose="02070309020205020404" pitchFamily="49" charset="0"/>
              </a:rPr>
              <a:t>var</a:t>
            </a:r>
            <a:endParaRPr lang="en-US" altLang="en-US" sz="1200" b="1" dirty="0">
              <a:latin typeface="Courier New" panose="02070309020205020404" pitchFamily="49" charset="0"/>
            </a:endParaRPr>
          </a:p>
          <a:p>
            <a:pPr algn="l"/>
            <a:r>
              <a:rPr lang="en-US" altLang="en-US" sz="1200" b="1" dirty="0" err="1" smtClean="0">
                <a:latin typeface="Courier New" panose="02070309020205020404" pitchFamily="49" charset="0"/>
              </a:rPr>
              <a:t>Var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 </a:t>
            </a:r>
            <a:r>
              <a:rPr lang="en-US" altLang="en-US" sz="1200" b="1" dirty="0">
                <a:latin typeface="Courier New" panose="02070309020205020404" pitchFamily="49" charset="0"/>
              </a:rPr>
              <a:t>@MV1=12.47</a:t>
            </a:r>
          </a:p>
          <a:p>
            <a:pPr algn="l"/>
            <a:r>
              <a:rPr lang="en-US" altLang="en-US" sz="1200" b="1" dirty="0" err="1" smtClean="0">
                <a:latin typeface="Courier New" panose="02070309020205020404" pitchFamily="49" charset="0"/>
              </a:rPr>
              <a:t>Fileedit</a:t>
            </a:r>
            <a:r>
              <a:rPr lang="en-US" altLang="en-US" sz="1200" b="1" dirty="0" smtClean="0">
                <a:latin typeface="Courier New" panose="02070309020205020404" pitchFamily="49" charset="0"/>
              </a:rPr>
              <a:t> </a:t>
            </a:r>
            <a:r>
              <a:rPr lang="en-US" altLang="en-US" sz="1200" b="1" dirty="0">
                <a:latin typeface="Courier New" panose="02070309020205020404" pitchFamily="49" charset="0"/>
              </a:rPr>
              <a:t>@</a:t>
            </a:r>
            <a:r>
              <a:rPr lang="en-US" altLang="en-US" sz="1200" b="1" dirty="0" err="1" smtClean="0">
                <a:latin typeface="Courier New" panose="02070309020205020404" pitchFamily="49" charset="0"/>
              </a:rPr>
              <a:t>lastexportfile</a:t>
            </a:r>
            <a:endParaRPr lang="en-US" altLang="en-US" sz="12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9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AutoShape 2"/>
          <p:cNvSpPr>
            <a:spLocks noChangeArrowheads="1"/>
          </p:cNvSpPr>
          <p:nvPr/>
        </p:nvSpPr>
        <p:spPr bwMode="auto">
          <a:xfrm>
            <a:off x="2270125" y="2511425"/>
            <a:ext cx="2455863" cy="379095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Circuit</a:t>
            </a:r>
          </a:p>
        </p:txBody>
      </p:sp>
      <p:sp>
        <p:nvSpPr>
          <p:cNvPr id="102404" name="Text Box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1800" b="1" smtClean="0"/>
              <a:t>New Circuit.Simple   !  (Vsource.Source is active circuit element)</a:t>
            </a:r>
          </a:p>
          <a:p>
            <a:pPr eaLnBrk="1" hangingPunct="1"/>
            <a:r>
              <a:rPr lang="en-US" altLang="en-US" sz="1800" b="1" smtClean="0"/>
              <a:t>Edit Vsource.Source BasekV=115 pu=1.05  ISC3=3000  ISC1=2500</a:t>
            </a:r>
          </a:p>
        </p:txBody>
      </p:sp>
      <p:grpSp>
        <p:nvGrpSpPr>
          <p:cNvPr id="102405" name="Group 5"/>
          <p:cNvGrpSpPr>
            <a:grpSpLocks/>
          </p:cNvGrpSpPr>
          <p:nvPr/>
        </p:nvGrpSpPr>
        <p:grpSpPr bwMode="auto">
          <a:xfrm>
            <a:off x="1889125" y="2581275"/>
            <a:ext cx="3046413" cy="3424238"/>
            <a:chOff x="1595" y="1175"/>
            <a:chExt cx="736" cy="878"/>
          </a:xfrm>
        </p:grpSpPr>
        <p:sp>
          <p:nvSpPr>
            <p:cNvPr id="102413" name="Freeform 6"/>
            <p:cNvSpPr>
              <a:spLocks/>
            </p:cNvSpPr>
            <p:nvPr/>
          </p:nvSpPr>
          <p:spPr bwMode="auto">
            <a:xfrm>
              <a:off x="1755" y="1519"/>
              <a:ext cx="230" cy="229"/>
            </a:xfrm>
            <a:custGeom>
              <a:avLst/>
              <a:gdLst>
                <a:gd name="T0" fmla="*/ 1 w 460"/>
                <a:gd name="T1" fmla="*/ 1 h 458"/>
                <a:gd name="T2" fmla="*/ 1 w 460"/>
                <a:gd name="T3" fmla="*/ 1 h 458"/>
                <a:gd name="T4" fmla="*/ 1 w 460"/>
                <a:gd name="T5" fmla="*/ 1 h 458"/>
                <a:gd name="T6" fmla="*/ 1 w 460"/>
                <a:gd name="T7" fmla="*/ 1 h 458"/>
                <a:gd name="T8" fmla="*/ 1 w 460"/>
                <a:gd name="T9" fmla="*/ 1 h 458"/>
                <a:gd name="T10" fmla="*/ 1 w 460"/>
                <a:gd name="T11" fmla="*/ 1 h 458"/>
                <a:gd name="T12" fmla="*/ 1 w 460"/>
                <a:gd name="T13" fmla="*/ 1 h 458"/>
                <a:gd name="T14" fmla="*/ 1 w 460"/>
                <a:gd name="T15" fmla="*/ 1 h 458"/>
                <a:gd name="T16" fmla="*/ 1 w 460"/>
                <a:gd name="T17" fmla="*/ 1 h 458"/>
                <a:gd name="T18" fmla="*/ 1 w 460"/>
                <a:gd name="T19" fmla="*/ 1 h 458"/>
                <a:gd name="T20" fmla="*/ 1 w 460"/>
                <a:gd name="T21" fmla="*/ 1 h 458"/>
                <a:gd name="T22" fmla="*/ 1 w 460"/>
                <a:gd name="T23" fmla="*/ 1 h 458"/>
                <a:gd name="T24" fmla="*/ 1 w 460"/>
                <a:gd name="T25" fmla="*/ 1 h 458"/>
                <a:gd name="T26" fmla="*/ 1 w 460"/>
                <a:gd name="T27" fmla="*/ 1 h 458"/>
                <a:gd name="T28" fmla="*/ 1 w 460"/>
                <a:gd name="T29" fmla="*/ 1 h 458"/>
                <a:gd name="T30" fmla="*/ 1 w 460"/>
                <a:gd name="T31" fmla="*/ 1 h 458"/>
                <a:gd name="T32" fmla="*/ 1 w 460"/>
                <a:gd name="T33" fmla="*/ 1 h 458"/>
                <a:gd name="T34" fmla="*/ 1 w 460"/>
                <a:gd name="T35" fmla="*/ 1 h 458"/>
                <a:gd name="T36" fmla="*/ 1 w 460"/>
                <a:gd name="T37" fmla="*/ 1 h 458"/>
                <a:gd name="T38" fmla="*/ 1 w 460"/>
                <a:gd name="T39" fmla="*/ 1 h 458"/>
                <a:gd name="T40" fmla="*/ 1 w 460"/>
                <a:gd name="T41" fmla="*/ 1 h 458"/>
                <a:gd name="T42" fmla="*/ 1 w 460"/>
                <a:gd name="T43" fmla="*/ 1 h 458"/>
                <a:gd name="T44" fmla="*/ 1 w 460"/>
                <a:gd name="T45" fmla="*/ 1 h 458"/>
                <a:gd name="T46" fmla="*/ 1 w 460"/>
                <a:gd name="T47" fmla="*/ 1 h 458"/>
                <a:gd name="T48" fmla="*/ 1 w 460"/>
                <a:gd name="T49" fmla="*/ 1 h 458"/>
                <a:gd name="T50" fmla="*/ 1 w 460"/>
                <a:gd name="T51" fmla="*/ 1 h 458"/>
                <a:gd name="T52" fmla="*/ 1 w 460"/>
                <a:gd name="T53" fmla="*/ 1 h 458"/>
                <a:gd name="T54" fmla="*/ 1 w 460"/>
                <a:gd name="T55" fmla="*/ 1 h 458"/>
                <a:gd name="T56" fmla="*/ 1 w 460"/>
                <a:gd name="T57" fmla="*/ 1 h 458"/>
                <a:gd name="T58" fmla="*/ 1 w 460"/>
                <a:gd name="T59" fmla="*/ 1 h 458"/>
                <a:gd name="T60" fmla="*/ 1 w 460"/>
                <a:gd name="T61" fmla="*/ 1 h 458"/>
                <a:gd name="T62" fmla="*/ 1 w 460"/>
                <a:gd name="T63" fmla="*/ 1 h 458"/>
                <a:gd name="T64" fmla="*/ 0 w 460"/>
                <a:gd name="T65" fmla="*/ 1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60"/>
                <a:gd name="T100" fmla="*/ 0 h 458"/>
                <a:gd name="T101" fmla="*/ 460 w 460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60" h="458">
                  <a:moveTo>
                    <a:pt x="0" y="229"/>
                  </a:moveTo>
                  <a:lnTo>
                    <a:pt x="1" y="206"/>
                  </a:lnTo>
                  <a:lnTo>
                    <a:pt x="5" y="183"/>
                  </a:lnTo>
                  <a:lnTo>
                    <a:pt x="10" y="162"/>
                  </a:lnTo>
                  <a:lnTo>
                    <a:pt x="18" y="140"/>
                  </a:lnTo>
                  <a:lnTo>
                    <a:pt x="28" y="120"/>
                  </a:lnTo>
                  <a:lnTo>
                    <a:pt x="39" y="101"/>
                  </a:lnTo>
                  <a:lnTo>
                    <a:pt x="52" y="84"/>
                  </a:lnTo>
                  <a:lnTo>
                    <a:pt x="67" y="68"/>
                  </a:lnTo>
                  <a:lnTo>
                    <a:pt x="83" y="52"/>
                  </a:lnTo>
                  <a:lnTo>
                    <a:pt x="101" y="40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1" y="10"/>
                  </a:lnTo>
                  <a:lnTo>
                    <a:pt x="184" y="5"/>
                  </a:lnTo>
                  <a:lnTo>
                    <a:pt x="207" y="1"/>
                  </a:lnTo>
                  <a:lnTo>
                    <a:pt x="230" y="0"/>
                  </a:lnTo>
                  <a:lnTo>
                    <a:pt x="253" y="1"/>
                  </a:lnTo>
                  <a:lnTo>
                    <a:pt x="276" y="5"/>
                  </a:lnTo>
                  <a:lnTo>
                    <a:pt x="298" y="10"/>
                  </a:lnTo>
                  <a:lnTo>
                    <a:pt x="319" y="18"/>
                  </a:lnTo>
                  <a:lnTo>
                    <a:pt x="340" y="28"/>
                  </a:lnTo>
                  <a:lnTo>
                    <a:pt x="359" y="40"/>
                  </a:lnTo>
                  <a:lnTo>
                    <a:pt x="376" y="52"/>
                  </a:lnTo>
                  <a:lnTo>
                    <a:pt x="392" y="68"/>
                  </a:lnTo>
                  <a:lnTo>
                    <a:pt x="408" y="84"/>
                  </a:lnTo>
                  <a:lnTo>
                    <a:pt x="421" y="101"/>
                  </a:lnTo>
                  <a:lnTo>
                    <a:pt x="432" y="120"/>
                  </a:lnTo>
                  <a:lnTo>
                    <a:pt x="442" y="140"/>
                  </a:lnTo>
                  <a:lnTo>
                    <a:pt x="450" y="162"/>
                  </a:lnTo>
                  <a:lnTo>
                    <a:pt x="455" y="183"/>
                  </a:lnTo>
                  <a:lnTo>
                    <a:pt x="459" y="206"/>
                  </a:lnTo>
                  <a:lnTo>
                    <a:pt x="460" y="229"/>
                  </a:lnTo>
                  <a:lnTo>
                    <a:pt x="459" y="252"/>
                  </a:lnTo>
                  <a:lnTo>
                    <a:pt x="455" y="275"/>
                  </a:lnTo>
                  <a:lnTo>
                    <a:pt x="450" y="298"/>
                  </a:lnTo>
                  <a:lnTo>
                    <a:pt x="442" y="318"/>
                  </a:lnTo>
                  <a:lnTo>
                    <a:pt x="432" y="339"/>
                  </a:lnTo>
                  <a:lnTo>
                    <a:pt x="421" y="358"/>
                  </a:lnTo>
                  <a:lnTo>
                    <a:pt x="408" y="376"/>
                  </a:lnTo>
                  <a:lnTo>
                    <a:pt x="392" y="391"/>
                  </a:lnTo>
                  <a:lnTo>
                    <a:pt x="376" y="406"/>
                  </a:lnTo>
                  <a:lnTo>
                    <a:pt x="359" y="419"/>
                  </a:lnTo>
                  <a:lnTo>
                    <a:pt x="340" y="430"/>
                  </a:lnTo>
                  <a:lnTo>
                    <a:pt x="319" y="441"/>
                  </a:lnTo>
                  <a:lnTo>
                    <a:pt x="298" y="448"/>
                  </a:lnTo>
                  <a:lnTo>
                    <a:pt x="276" y="453"/>
                  </a:lnTo>
                  <a:lnTo>
                    <a:pt x="253" y="457"/>
                  </a:lnTo>
                  <a:lnTo>
                    <a:pt x="230" y="458"/>
                  </a:lnTo>
                  <a:lnTo>
                    <a:pt x="207" y="457"/>
                  </a:lnTo>
                  <a:lnTo>
                    <a:pt x="184" y="453"/>
                  </a:lnTo>
                  <a:lnTo>
                    <a:pt x="161" y="448"/>
                  </a:lnTo>
                  <a:lnTo>
                    <a:pt x="140" y="441"/>
                  </a:lnTo>
                  <a:lnTo>
                    <a:pt x="120" y="430"/>
                  </a:lnTo>
                  <a:lnTo>
                    <a:pt x="101" y="419"/>
                  </a:lnTo>
                  <a:lnTo>
                    <a:pt x="83" y="406"/>
                  </a:lnTo>
                  <a:lnTo>
                    <a:pt x="67" y="391"/>
                  </a:lnTo>
                  <a:lnTo>
                    <a:pt x="52" y="376"/>
                  </a:lnTo>
                  <a:lnTo>
                    <a:pt x="39" y="358"/>
                  </a:lnTo>
                  <a:lnTo>
                    <a:pt x="28" y="339"/>
                  </a:lnTo>
                  <a:lnTo>
                    <a:pt x="18" y="318"/>
                  </a:lnTo>
                  <a:lnTo>
                    <a:pt x="10" y="298"/>
                  </a:lnTo>
                  <a:lnTo>
                    <a:pt x="5" y="275"/>
                  </a:lnTo>
                  <a:lnTo>
                    <a:pt x="1" y="252"/>
                  </a:lnTo>
                  <a:lnTo>
                    <a:pt x="0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4" name="Freeform 7"/>
            <p:cNvSpPr>
              <a:spLocks/>
            </p:cNvSpPr>
            <p:nvPr/>
          </p:nvSpPr>
          <p:spPr bwMode="auto">
            <a:xfrm>
              <a:off x="1755" y="1519"/>
              <a:ext cx="230" cy="229"/>
            </a:xfrm>
            <a:custGeom>
              <a:avLst/>
              <a:gdLst>
                <a:gd name="T0" fmla="*/ 1 w 460"/>
                <a:gd name="T1" fmla="*/ 1 h 458"/>
                <a:gd name="T2" fmla="*/ 1 w 460"/>
                <a:gd name="T3" fmla="*/ 1 h 458"/>
                <a:gd name="T4" fmla="*/ 1 w 460"/>
                <a:gd name="T5" fmla="*/ 1 h 458"/>
                <a:gd name="T6" fmla="*/ 1 w 460"/>
                <a:gd name="T7" fmla="*/ 1 h 458"/>
                <a:gd name="T8" fmla="*/ 1 w 460"/>
                <a:gd name="T9" fmla="*/ 1 h 458"/>
                <a:gd name="T10" fmla="*/ 1 w 460"/>
                <a:gd name="T11" fmla="*/ 1 h 458"/>
                <a:gd name="T12" fmla="*/ 1 w 460"/>
                <a:gd name="T13" fmla="*/ 1 h 458"/>
                <a:gd name="T14" fmla="*/ 1 w 460"/>
                <a:gd name="T15" fmla="*/ 1 h 458"/>
                <a:gd name="T16" fmla="*/ 1 w 460"/>
                <a:gd name="T17" fmla="*/ 1 h 458"/>
                <a:gd name="T18" fmla="*/ 1 w 460"/>
                <a:gd name="T19" fmla="*/ 1 h 458"/>
                <a:gd name="T20" fmla="*/ 1 w 460"/>
                <a:gd name="T21" fmla="*/ 1 h 458"/>
                <a:gd name="T22" fmla="*/ 1 w 460"/>
                <a:gd name="T23" fmla="*/ 1 h 458"/>
                <a:gd name="T24" fmla="*/ 1 w 460"/>
                <a:gd name="T25" fmla="*/ 1 h 458"/>
                <a:gd name="T26" fmla="*/ 1 w 460"/>
                <a:gd name="T27" fmla="*/ 1 h 458"/>
                <a:gd name="T28" fmla="*/ 1 w 460"/>
                <a:gd name="T29" fmla="*/ 1 h 458"/>
                <a:gd name="T30" fmla="*/ 1 w 460"/>
                <a:gd name="T31" fmla="*/ 1 h 458"/>
                <a:gd name="T32" fmla="*/ 1 w 460"/>
                <a:gd name="T33" fmla="*/ 1 h 458"/>
                <a:gd name="T34" fmla="*/ 1 w 460"/>
                <a:gd name="T35" fmla="*/ 1 h 458"/>
                <a:gd name="T36" fmla="*/ 1 w 460"/>
                <a:gd name="T37" fmla="*/ 1 h 458"/>
                <a:gd name="T38" fmla="*/ 1 w 460"/>
                <a:gd name="T39" fmla="*/ 1 h 458"/>
                <a:gd name="T40" fmla="*/ 1 w 460"/>
                <a:gd name="T41" fmla="*/ 1 h 458"/>
                <a:gd name="T42" fmla="*/ 1 w 460"/>
                <a:gd name="T43" fmla="*/ 1 h 458"/>
                <a:gd name="T44" fmla="*/ 1 w 460"/>
                <a:gd name="T45" fmla="*/ 1 h 458"/>
                <a:gd name="T46" fmla="*/ 1 w 460"/>
                <a:gd name="T47" fmla="*/ 1 h 458"/>
                <a:gd name="T48" fmla="*/ 1 w 460"/>
                <a:gd name="T49" fmla="*/ 1 h 458"/>
                <a:gd name="T50" fmla="*/ 1 w 460"/>
                <a:gd name="T51" fmla="*/ 1 h 458"/>
                <a:gd name="T52" fmla="*/ 1 w 460"/>
                <a:gd name="T53" fmla="*/ 1 h 458"/>
                <a:gd name="T54" fmla="*/ 1 w 460"/>
                <a:gd name="T55" fmla="*/ 1 h 458"/>
                <a:gd name="T56" fmla="*/ 1 w 460"/>
                <a:gd name="T57" fmla="*/ 1 h 458"/>
                <a:gd name="T58" fmla="*/ 1 w 460"/>
                <a:gd name="T59" fmla="*/ 1 h 458"/>
                <a:gd name="T60" fmla="*/ 1 w 460"/>
                <a:gd name="T61" fmla="*/ 1 h 458"/>
                <a:gd name="T62" fmla="*/ 1 w 460"/>
                <a:gd name="T63" fmla="*/ 1 h 458"/>
                <a:gd name="T64" fmla="*/ 0 w 460"/>
                <a:gd name="T65" fmla="*/ 1 h 4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60"/>
                <a:gd name="T100" fmla="*/ 0 h 458"/>
                <a:gd name="T101" fmla="*/ 460 w 460"/>
                <a:gd name="T102" fmla="*/ 458 h 4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60" h="458">
                  <a:moveTo>
                    <a:pt x="0" y="229"/>
                  </a:moveTo>
                  <a:lnTo>
                    <a:pt x="1" y="206"/>
                  </a:lnTo>
                  <a:lnTo>
                    <a:pt x="5" y="183"/>
                  </a:lnTo>
                  <a:lnTo>
                    <a:pt x="10" y="162"/>
                  </a:lnTo>
                  <a:lnTo>
                    <a:pt x="18" y="140"/>
                  </a:lnTo>
                  <a:lnTo>
                    <a:pt x="28" y="120"/>
                  </a:lnTo>
                  <a:lnTo>
                    <a:pt x="39" y="101"/>
                  </a:lnTo>
                  <a:lnTo>
                    <a:pt x="52" y="84"/>
                  </a:lnTo>
                  <a:lnTo>
                    <a:pt x="67" y="68"/>
                  </a:lnTo>
                  <a:lnTo>
                    <a:pt x="83" y="52"/>
                  </a:lnTo>
                  <a:lnTo>
                    <a:pt x="101" y="40"/>
                  </a:lnTo>
                  <a:lnTo>
                    <a:pt x="120" y="28"/>
                  </a:lnTo>
                  <a:lnTo>
                    <a:pt x="140" y="18"/>
                  </a:lnTo>
                  <a:lnTo>
                    <a:pt x="161" y="10"/>
                  </a:lnTo>
                  <a:lnTo>
                    <a:pt x="184" y="5"/>
                  </a:lnTo>
                  <a:lnTo>
                    <a:pt x="207" y="1"/>
                  </a:lnTo>
                  <a:lnTo>
                    <a:pt x="230" y="0"/>
                  </a:lnTo>
                  <a:lnTo>
                    <a:pt x="253" y="1"/>
                  </a:lnTo>
                  <a:lnTo>
                    <a:pt x="276" y="5"/>
                  </a:lnTo>
                  <a:lnTo>
                    <a:pt x="298" y="10"/>
                  </a:lnTo>
                  <a:lnTo>
                    <a:pt x="319" y="18"/>
                  </a:lnTo>
                  <a:lnTo>
                    <a:pt x="340" y="28"/>
                  </a:lnTo>
                  <a:lnTo>
                    <a:pt x="359" y="40"/>
                  </a:lnTo>
                  <a:lnTo>
                    <a:pt x="376" y="52"/>
                  </a:lnTo>
                  <a:lnTo>
                    <a:pt x="392" y="68"/>
                  </a:lnTo>
                  <a:lnTo>
                    <a:pt x="408" y="84"/>
                  </a:lnTo>
                  <a:lnTo>
                    <a:pt x="421" y="101"/>
                  </a:lnTo>
                  <a:lnTo>
                    <a:pt x="432" y="120"/>
                  </a:lnTo>
                  <a:lnTo>
                    <a:pt x="442" y="140"/>
                  </a:lnTo>
                  <a:lnTo>
                    <a:pt x="450" y="162"/>
                  </a:lnTo>
                  <a:lnTo>
                    <a:pt x="455" y="183"/>
                  </a:lnTo>
                  <a:lnTo>
                    <a:pt x="459" y="206"/>
                  </a:lnTo>
                  <a:lnTo>
                    <a:pt x="460" y="229"/>
                  </a:lnTo>
                  <a:lnTo>
                    <a:pt x="459" y="252"/>
                  </a:lnTo>
                  <a:lnTo>
                    <a:pt x="455" y="275"/>
                  </a:lnTo>
                  <a:lnTo>
                    <a:pt x="450" y="298"/>
                  </a:lnTo>
                  <a:lnTo>
                    <a:pt x="442" y="318"/>
                  </a:lnTo>
                  <a:lnTo>
                    <a:pt x="432" y="339"/>
                  </a:lnTo>
                  <a:lnTo>
                    <a:pt x="421" y="358"/>
                  </a:lnTo>
                  <a:lnTo>
                    <a:pt x="408" y="376"/>
                  </a:lnTo>
                  <a:lnTo>
                    <a:pt x="392" y="391"/>
                  </a:lnTo>
                  <a:lnTo>
                    <a:pt x="376" y="406"/>
                  </a:lnTo>
                  <a:lnTo>
                    <a:pt x="359" y="419"/>
                  </a:lnTo>
                  <a:lnTo>
                    <a:pt x="340" y="430"/>
                  </a:lnTo>
                  <a:lnTo>
                    <a:pt x="319" y="441"/>
                  </a:lnTo>
                  <a:lnTo>
                    <a:pt x="298" y="448"/>
                  </a:lnTo>
                  <a:lnTo>
                    <a:pt x="276" y="453"/>
                  </a:lnTo>
                  <a:lnTo>
                    <a:pt x="253" y="457"/>
                  </a:lnTo>
                  <a:lnTo>
                    <a:pt x="230" y="458"/>
                  </a:lnTo>
                  <a:lnTo>
                    <a:pt x="207" y="457"/>
                  </a:lnTo>
                  <a:lnTo>
                    <a:pt x="184" y="453"/>
                  </a:lnTo>
                  <a:lnTo>
                    <a:pt x="161" y="448"/>
                  </a:lnTo>
                  <a:lnTo>
                    <a:pt x="140" y="441"/>
                  </a:lnTo>
                  <a:lnTo>
                    <a:pt x="120" y="430"/>
                  </a:lnTo>
                  <a:lnTo>
                    <a:pt x="101" y="419"/>
                  </a:lnTo>
                  <a:lnTo>
                    <a:pt x="83" y="406"/>
                  </a:lnTo>
                  <a:lnTo>
                    <a:pt x="67" y="391"/>
                  </a:lnTo>
                  <a:lnTo>
                    <a:pt x="52" y="376"/>
                  </a:lnTo>
                  <a:lnTo>
                    <a:pt x="39" y="358"/>
                  </a:lnTo>
                  <a:lnTo>
                    <a:pt x="28" y="339"/>
                  </a:lnTo>
                  <a:lnTo>
                    <a:pt x="18" y="318"/>
                  </a:lnTo>
                  <a:lnTo>
                    <a:pt x="10" y="298"/>
                  </a:lnTo>
                  <a:lnTo>
                    <a:pt x="5" y="275"/>
                  </a:lnTo>
                  <a:lnTo>
                    <a:pt x="1" y="252"/>
                  </a:lnTo>
                  <a:lnTo>
                    <a:pt x="0" y="229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5" name="Freeform 8"/>
            <p:cNvSpPr>
              <a:spLocks/>
            </p:cNvSpPr>
            <p:nvPr/>
          </p:nvSpPr>
          <p:spPr bwMode="auto">
            <a:xfrm>
              <a:off x="1870" y="1633"/>
              <a:ext cx="77" cy="38"/>
            </a:xfrm>
            <a:custGeom>
              <a:avLst/>
              <a:gdLst>
                <a:gd name="T0" fmla="*/ 0 w 153"/>
                <a:gd name="T1" fmla="*/ 0 h 77"/>
                <a:gd name="T2" fmla="*/ 1 w 153"/>
                <a:gd name="T3" fmla="*/ 0 h 77"/>
                <a:gd name="T4" fmla="*/ 1 w 153"/>
                <a:gd name="T5" fmla="*/ 0 h 77"/>
                <a:gd name="T6" fmla="*/ 1 w 153"/>
                <a:gd name="T7" fmla="*/ 0 h 77"/>
                <a:gd name="T8" fmla="*/ 1 w 153"/>
                <a:gd name="T9" fmla="*/ 0 h 77"/>
                <a:gd name="T10" fmla="*/ 1 w 153"/>
                <a:gd name="T11" fmla="*/ 0 h 77"/>
                <a:gd name="T12" fmla="*/ 1 w 153"/>
                <a:gd name="T13" fmla="*/ 0 h 77"/>
                <a:gd name="T14" fmla="*/ 1 w 153"/>
                <a:gd name="T15" fmla="*/ 0 h 77"/>
                <a:gd name="T16" fmla="*/ 1 w 153"/>
                <a:gd name="T17" fmla="*/ 0 h 77"/>
                <a:gd name="T18" fmla="*/ 1 w 153"/>
                <a:gd name="T19" fmla="*/ 0 h 77"/>
                <a:gd name="T20" fmla="*/ 1 w 153"/>
                <a:gd name="T21" fmla="*/ 0 h 77"/>
                <a:gd name="T22" fmla="*/ 1 w 153"/>
                <a:gd name="T23" fmla="*/ 0 h 77"/>
                <a:gd name="T24" fmla="*/ 1 w 153"/>
                <a:gd name="T25" fmla="*/ 0 h 77"/>
                <a:gd name="T26" fmla="*/ 1 w 153"/>
                <a:gd name="T27" fmla="*/ 0 h 77"/>
                <a:gd name="T28" fmla="*/ 1 w 153"/>
                <a:gd name="T29" fmla="*/ 0 h 77"/>
                <a:gd name="T30" fmla="*/ 1 w 153"/>
                <a:gd name="T31" fmla="*/ 0 h 77"/>
                <a:gd name="T32" fmla="*/ 1 w 153"/>
                <a:gd name="T33" fmla="*/ 0 h 77"/>
                <a:gd name="T34" fmla="*/ 1 w 153"/>
                <a:gd name="T35" fmla="*/ 0 h 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3"/>
                <a:gd name="T55" fmla="*/ 0 h 77"/>
                <a:gd name="T56" fmla="*/ 153 w 153"/>
                <a:gd name="T57" fmla="*/ 77 h 7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3" h="77">
                  <a:moveTo>
                    <a:pt x="0" y="0"/>
                  </a:moveTo>
                  <a:lnTo>
                    <a:pt x="1" y="16"/>
                  </a:lnTo>
                  <a:lnTo>
                    <a:pt x="6" y="30"/>
                  </a:lnTo>
                  <a:lnTo>
                    <a:pt x="13" y="44"/>
                  </a:lnTo>
                  <a:lnTo>
                    <a:pt x="22" y="54"/>
                  </a:lnTo>
                  <a:lnTo>
                    <a:pt x="33" y="64"/>
                  </a:lnTo>
                  <a:lnTo>
                    <a:pt x="47" y="70"/>
                  </a:lnTo>
                  <a:lnTo>
                    <a:pt x="61" y="75"/>
                  </a:lnTo>
                  <a:lnTo>
                    <a:pt x="77" y="77"/>
                  </a:lnTo>
                  <a:lnTo>
                    <a:pt x="92" y="75"/>
                  </a:lnTo>
                  <a:lnTo>
                    <a:pt x="106" y="70"/>
                  </a:lnTo>
                  <a:lnTo>
                    <a:pt x="119" y="64"/>
                  </a:lnTo>
                  <a:lnTo>
                    <a:pt x="130" y="54"/>
                  </a:lnTo>
                  <a:lnTo>
                    <a:pt x="141" y="44"/>
                  </a:lnTo>
                  <a:lnTo>
                    <a:pt x="147" y="30"/>
                  </a:lnTo>
                  <a:lnTo>
                    <a:pt x="152" y="16"/>
                  </a:lnTo>
                  <a:lnTo>
                    <a:pt x="15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6" name="Freeform 9"/>
            <p:cNvSpPr>
              <a:spLocks/>
            </p:cNvSpPr>
            <p:nvPr/>
          </p:nvSpPr>
          <p:spPr bwMode="auto">
            <a:xfrm>
              <a:off x="1793" y="1595"/>
              <a:ext cx="77" cy="38"/>
            </a:xfrm>
            <a:custGeom>
              <a:avLst/>
              <a:gdLst>
                <a:gd name="T0" fmla="*/ 0 w 154"/>
                <a:gd name="T1" fmla="*/ 1 h 76"/>
                <a:gd name="T2" fmla="*/ 1 w 154"/>
                <a:gd name="T3" fmla="*/ 1 h 76"/>
                <a:gd name="T4" fmla="*/ 1 w 154"/>
                <a:gd name="T5" fmla="*/ 1 h 76"/>
                <a:gd name="T6" fmla="*/ 1 w 154"/>
                <a:gd name="T7" fmla="*/ 1 h 76"/>
                <a:gd name="T8" fmla="*/ 1 w 154"/>
                <a:gd name="T9" fmla="*/ 1 h 76"/>
                <a:gd name="T10" fmla="*/ 1 w 154"/>
                <a:gd name="T11" fmla="*/ 1 h 76"/>
                <a:gd name="T12" fmla="*/ 1 w 154"/>
                <a:gd name="T13" fmla="*/ 1 h 76"/>
                <a:gd name="T14" fmla="*/ 1 w 154"/>
                <a:gd name="T15" fmla="*/ 1 h 76"/>
                <a:gd name="T16" fmla="*/ 1 w 154"/>
                <a:gd name="T17" fmla="*/ 0 h 76"/>
                <a:gd name="T18" fmla="*/ 1 w 154"/>
                <a:gd name="T19" fmla="*/ 1 h 76"/>
                <a:gd name="T20" fmla="*/ 1 w 154"/>
                <a:gd name="T21" fmla="*/ 1 h 76"/>
                <a:gd name="T22" fmla="*/ 1 w 154"/>
                <a:gd name="T23" fmla="*/ 1 h 76"/>
                <a:gd name="T24" fmla="*/ 1 w 154"/>
                <a:gd name="T25" fmla="*/ 1 h 76"/>
                <a:gd name="T26" fmla="*/ 1 w 154"/>
                <a:gd name="T27" fmla="*/ 1 h 76"/>
                <a:gd name="T28" fmla="*/ 1 w 154"/>
                <a:gd name="T29" fmla="*/ 1 h 76"/>
                <a:gd name="T30" fmla="*/ 1 w 154"/>
                <a:gd name="T31" fmla="*/ 1 h 76"/>
                <a:gd name="T32" fmla="*/ 1 w 154"/>
                <a:gd name="T33" fmla="*/ 1 h 76"/>
                <a:gd name="T34" fmla="*/ 1 w 154"/>
                <a:gd name="T35" fmla="*/ 1 h 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4"/>
                <a:gd name="T55" fmla="*/ 0 h 76"/>
                <a:gd name="T56" fmla="*/ 154 w 154"/>
                <a:gd name="T57" fmla="*/ 76 h 7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4" h="76">
                  <a:moveTo>
                    <a:pt x="0" y="76"/>
                  </a:moveTo>
                  <a:lnTo>
                    <a:pt x="2" y="61"/>
                  </a:lnTo>
                  <a:lnTo>
                    <a:pt x="7" y="47"/>
                  </a:lnTo>
                  <a:lnTo>
                    <a:pt x="13" y="33"/>
                  </a:lnTo>
                  <a:lnTo>
                    <a:pt x="22" y="23"/>
                  </a:lnTo>
                  <a:lnTo>
                    <a:pt x="34" y="13"/>
                  </a:lnTo>
                  <a:lnTo>
                    <a:pt x="48" y="6"/>
                  </a:lnTo>
                  <a:lnTo>
                    <a:pt x="62" y="1"/>
                  </a:lnTo>
                  <a:lnTo>
                    <a:pt x="77" y="0"/>
                  </a:lnTo>
                  <a:lnTo>
                    <a:pt x="93" y="1"/>
                  </a:lnTo>
                  <a:lnTo>
                    <a:pt x="107" y="6"/>
                  </a:lnTo>
                  <a:lnTo>
                    <a:pt x="119" y="13"/>
                  </a:lnTo>
                  <a:lnTo>
                    <a:pt x="131" y="23"/>
                  </a:lnTo>
                  <a:lnTo>
                    <a:pt x="141" y="33"/>
                  </a:lnTo>
                  <a:lnTo>
                    <a:pt x="148" y="47"/>
                  </a:lnTo>
                  <a:lnTo>
                    <a:pt x="153" y="61"/>
                  </a:lnTo>
                  <a:lnTo>
                    <a:pt x="154" y="7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7" name="Line 10"/>
            <p:cNvSpPr>
              <a:spLocks noChangeShapeType="1"/>
            </p:cNvSpPr>
            <p:nvPr/>
          </p:nvSpPr>
          <p:spPr bwMode="auto">
            <a:xfrm>
              <a:off x="2254" y="1328"/>
              <a:ext cx="77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8" name="Line 11"/>
            <p:cNvSpPr>
              <a:spLocks noChangeShapeType="1"/>
            </p:cNvSpPr>
            <p:nvPr/>
          </p:nvSpPr>
          <p:spPr bwMode="auto">
            <a:xfrm>
              <a:off x="1870" y="1328"/>
              <a:ext cx="77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9" name="Freeform 12"/>
            <p:cNvSpPr>
              <a:spLocks/>
            </p:cNvSpPr>
            <p:nvPr/>
          </p:nvSpPr>
          <p:spPr bwMode="auto">
            <a:xfrm>
              <a:off x="1947" y="1289"/>
              <a:ext cx="307" cy="39"/>
            </a:xfrm>
            <a:custGeom>
              <a:avLst/>
              <a:gdLst>
                <a:gd name="T0" fmla="*/ 0 w 615"/>
                <a:gd name="T1" fmla="*/ 1 h 76"/>
                <a:gd name="T2" fmla="*/ 0 w 615"/>
                <a:gd name="T3" fmla="*/ 1 h 76"/>
                <a:gd name="T4" fmla="*/ 0 w 615"/>
                <a:gd name="T5" fmla="*/ 1 h 76"/>
                <a:gd name="T6" fmla="*/ 0 w 615"/>
                <a:gd name="T7" fmla="*/ 1 h 76"/>
                <a:gd name="T8" fmla="*/ 0 w 615"/>
                <a:gd name="T9" fmla="*/ 1 h 76"/>
                <a:gd name="T10" fmla="*/ 0 w 615"/>
                <a:gd name="T11" fmla="*/ 1 h 76"/>
                <a:gd name="T12" fmla="*/ 0 w 615"/>
                <a:gd name="T13" fmla="*/ 1 h 76"/>
                <a:gd name="T14" fmla="*/ 0 w 615"/>
                <a:gd name="T15" fmla="*/ 1 h 76"/>
                <a:gd name="T16" fmla="*/ 0 w 615"/>
                <a:gd name="T17" fmla="*/ 1 h 76"/>
                <a:gd name="T18" fmla="*/ 0 w 615"/>
                <a:gd name="T19" fmla="*/ 1 h 76"/>
                <a:gd name="T20" fmla="*/ 0 w 615"/>
                <a:gd name="T21" fmla="*/ 1 h 76"/>
                <a:gd name="T22" fmla="*/ 0 w 615"/>
                <a:gd name="T23" fmla="*/ 1 h 76"/>
                <a:gd name="T24" fmla="*/ 0 w 615"/>
                <a:gd name="T25" fmla="*/ 0 h 76"/>
                <a:gd name="T26" fmla="*/ 0 w 615"/>
                <a:gd name="T27" fmla="*/ 1 h 76"/>
                <a:gd name="T28" fmla="*/ 0 w 615"/>
                <a:gd name="T29" fmla="*/ 1 h 76"/>
                <a:gd name="T30" fmla="*/ 0 w 615"/>
                <a:gd name="T31" fmla="*/ 1 h 76"/>
                <a:gd name="T32" fmla="*/ 0 w 615"/>
                <a:gd name="T33" fmla="*/ 1 h 76"/>
                <a:gd name="T34" fmla="*/ 0 w 615"/>
                <a:gd name="T35" fmla="*/ 1 h 76"/>
                <a:gd name="T36" fmla="*/ 0 w 615"/>
                <a:gd name="T37" fmla="*/ 1 h 76"/>
                <a:gd name="T38" fmla="*/ 0 w 615"/>
                <a:gd name="T39" fmla="*/ 1 h 76"/>
                <a:gd name="T40" fmla="*/ 0 w 615"/>
                <a:gd name="T41" fmla="*/ 1 h 76"/>
                <a:gd name="T42" fmla="*/ 0 w 615"/>
                <a:gd name="T43" fmla="*/ 1 h 76"/>
                <a:gd name="T44" fmla="*/ 0 w 615"/>
                <a:gd name="T45" fmla="*/ 1 h 76"/>
                <a:gd name="T46" fmla="*/ 0 w 615"/>
                <a:gd name="T47" fmla="*/ 1 h 76"/>
                <a:gd name="T48" fmla="*/ 0 w 615"/>
                <a:gd name="T49" fmla="*/ 1 h 76"/>
                <a:gd name="T50" fmla="*/ 0 w 615"/>
                <a:gd name="T51" fmla="*/ 1 h 76"/>
                <a:gd name="T52" fmla="*/ 0 w 615"/>
                <a:gd name="T53" fmla="*/ 1 h 76"/>
                <a:gd name="T54" fmla="*/ 0 w 615"/>
                <a:gd name="T55" fmla="*/ 1 h 76"/>
                <a:gd name="T56" fmla="*/ 0 w 615"/>
                <a:gd name="T57" fmla="*/ 1 h 76"/>
                <a:gd name="T58" fmla="*/ 0 w 615"/>
                <a:gd name="T59" fmla="*/ 0 h 76"/>
                <a:gd name="T60" fmla="*/ 0 w 615"/>
                <a:gd name="T61" fmla="*/ 1 h 76"/>
                <a:gd name="T62" fmla="*/ 0 w 615"/>
                <a:gd name="T63" fmla="*/ 1 h 76"/>
                <a:gd name="T64" fmla="*/ 0 w 615"/>
                <a:gd name="T65" fmla="*/ 1 h 76"/>
                <a:gd name="T66" fmla="*/ 0 w 615"/>
                <a:gd name="T67" fmla="*/ 1 h 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15"/>
                <a:gd name="T103" fmla="*/ 0 h 76"/>
                <a:gd name="T104" fmla="*/ 615 w 615"/>
                <a:gd name="T105" fmla="*/ 76 h 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15" h="76">
                  <a:moveTo>
                    <a:pt x="0" y="76"/>
                  </a:moveTo>
                  <a:lnTo>
                    <a:pt x="2" y="61"/>
                  </a:lnTo>
                  <a:lnTo>
                    <a:pt x="7" y="47"/>
                  </a:lnTo>
                  <a:lnTo>
                    <a:pt x="13" y="33"/>
                  </a:lnTo>
                  <a:lnTo>
                    <a:pt x="23" y="23"/>
                  </a:lnTo>
                  <a:lnTo>
                    <a:pt x="34" y="13"/>
                  </a:lnTo>
                  <a:lnTo>
                    <a:pt x="48" y="6"/>
                  </a:lnTo>
                  <a:lnTo>
                    <a:pt x="62" y="1"/>
                  </a:lnTo>
                  <a:lnTo>
                    <a:pt x="77" y="0"/>
                  </a:lnTo>
                  <a:lnTo>
                    <a:pt x="93" y="1"/>
                  </a:lnTo>
                  <a:lnTo>
                    <a:pt x="107" y="6"/>
                  </a:lnTo>
                  <a:lnTo>
                    <a:pt x="121" y="13"/>
                  </a:lnTo>
                  <a:lnTo>
                    <a:pt x="131" y="23"/>
                  </a:lnTo>
                  <a:lnTo>
                    <a:pt x="141" y="33"/>
                  </a:lnTo>
                  <a:lnTo>
                    <a:pt x="148" y="47"/>
                  </a:lnTo>
                  <a:lnTo>
                    <a:pt x="153" y="61"/>
                  </a:lnTo>
                  <a:lnTo>
                    <a:pt x="154" y="76"/>
                  </a:lnTo>
                  <a:lnTo>
                    <a:pt x="155" y="61"/>
                  </a:lnTo>
                  <a:lnTo>
                    <a:pt x="160" y="47"/>
                  </a:lnTo>
                  <a:lnTo>
                    <a:pt x="167" y="33"/>
                  </a:lnTo>
                  <a:lnTo>
                    <a:pt x="177" y="23"/>
                  </a:lnTo>
                  <a:lnTo>
                    <a:pt x="187" y="13"/>
                  </a:lnTo>
                  <a:lnTo>
                    <a:pt x="201" y="6"/>
                  </a:lnTo>
                  <a:lnTo>
                    <a:pt x="215" y="1"/>
                  </a:lnTo>
                  <a:lnTo>
                    <a:pt x="231" y="0"/>
                  </a:lnTo>
                  <a:lnTo>
                    <a:pt x="246" y="1"/>
                  </a:lnTo>
                  <a:lnTo>
                    <a:pt x="260" y="6"/>
                  </a:lnTo>
                  <a:lnTo>
                    <a:pt x="273" y="13"/>
                  </a:lnTo>
                  <a:lnTo>
                    <a:pt x="285" y="23"/>
                  </a:lnTo>
                  <a:lnTo>
                    <a:pt x="295" y="33"/>
                  </a:lnTo>
                  <a:lnTo>
                    <a:pt x="301" y="47"/>
                  </a:lnTo>
                  <a:lnTo>
                    <a:pt x="306" y="61"/>
                  </a:lnTo>
                  <a:lnTo>
                    <a:pt x="308" y="76"/>
                  </a:lnTo>
                  <a:lnTo>
                    <a:pt x="309" y="61"/>
                  </a:lnTo>
                  <a:lnTo>
                    <a:pt x="314" y="47"/>
                  </a:lnTo>
                  <a:lnTo>
                    <a:pt x="320" y="33"/>
                  </a:lnTo>
                  <a:lnTo>
                    <a:pt x="329" y="23"/>
                  </a:lnTo>
                  <a:lnTo>
                    <a:pt x="341" y="13"/>
                  </a:lnTo>
                  <a:lnTo>
                    <a:pt x="355" y="6"/>
                  </a:lnTo>
                  <a:lnTo>
                    <a:pt x="369" y="1"/>
                  </a:lnTo>
                  <a:lnTo>
                    <a:pt x="384" y="0"/>
                  </a:lnTo>
                  <a:lnTo>
                    <a:pt x="400" y="1"/>
                  </a:lnTo>
                  <a:lnTo>
                    <a:pt x="414" y="6"/>
                  </a:lnTo>
                  <a:lnTo>
                    <a:pt x="427" y="13"/>
                  </a:lnTo>
                  <a:lnTo>
                    <a:pt x="438" y="23"/>
                  </a:lnTo>
                  <a:lnTo>
                    <a:pt x="448" y="33"/>
                  </a:lnTo>
                  <a:lnTo>
                    <a:pt x="455" y="47"/>
                  </a:lnTo>
                  <a:lnTo>
                    <a:pt x="460" y="61"/>
                  </a:lnTo>
                  <a:lnTo>
                    <a:pt x="461" y="76"/>
                  </a:lnTo>
                  <a:lnTo>
                    <a:pt x="462" y="61"/>
                  </a:lnTo>
                  <a:lnTo>
                    <a:pt x="467" y="47"/>
                  </a:lnTo>
                  <a:lnTo>
                    <a:pt x="474" y="33"/>
                  </a:lnTo>
                  <a:lnTo>
                    <a:pt x="483" y="23"/>
                  </a:lnTo>
                  <a:lnTo>
                    <a:pt x="494" y="13"/>
                  </a:lnTo>
                  <a:lnTo>
                    <a:pt x="507" y="6"/>
                  </a:lnTo>
                  <a:lnTo>
                    <a:pt x="523" y="1"/>
                  </a:lnTo>
                  <a:lnTo>
                    <a:pt x="538" y="0"/>
                  </a:lnTo>
                  <a:lnTo>
                    <a:pt x="553" y="1"/>
                  </a:lnTo>
                  <a:lnTo>
                    <a:pt x="567" y="6"/>
                  </a:lnTo>
                  <a:lnTo>
                    <a:pt x="580" y="13"/>
                  </a:lnTo>
                  <a:lnTo>
                    <a:pt x="592" y="23"/>
                  </a:lnTo>
                  <a:lnTo>
                    <a:pt x="602" y="33"/>
                  </a:lnTo>
                  <a:lnTo>
                    <a:pt x="608" y="47"/>
                  </a:lnTo>
                  <a:lnTo>
                    <a:pt x="613" y="61"/>
                  </a:lnTo>
                  <a:lnTo>
                    <a:pt x="615" y="76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0" name="Line 13"/>
            <p:cNvSpPr>
              <a:spLocks noChangeShapeType="1"/>
            </p:cNvSpPr>
            <p:nvPr/>
          </p:nvSpPr>
          <p:spPr bwMode="auto">
            <a:xfrm>
              <a:off x="1844" y="2053"/>
              <a:ext cx="5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1" name="Line 14"/>
            <p:cNvSpPr>
              <a:spLocks noChangeShapeType="1"/>
            </p:cNvSpPr>
            <p:nvPr/>
          </p:nvSpPr>
          <p:spPr bwMode="auto">
            <a:xfrm>
              <a:off x="1819" y="2028"/>
              <a:ext cx="102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2" name="Line 15"/>
            <p:cNvSpPr>
              <a:spLocks noChangeShapeType="1"/>
            </p:cNvSpPr>
            <p:nvPr/>
          </p:nvSpPr>
          <p:spPr bwMode="auto">
            <a:xfrm>
              <a:off x="1793" y="2002"/>
              <a:ext cx="154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3" name="Line 16"/>
            <p:cNvSpPr>
              <a:spLocks noChangeShapeType="1"/>
            </p:cNvSpPr>
            <p:nvPr/>
          </p:nvSpPr>
          <p:spPr bwMode="auto">
            <a:xfrm>
              <a:off x="1870" y="1748"/>
              <a:ext cx="0" cy="254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4" name="Line 17"/>
            <p:cNvSpPr>
              <a:spLocks noChangeShapeType="1"/>
            </p:cNvSpPr>
            <p:nvPr/>
          </p:nvSpPr>
          <p:spPr bwMode="auto">
            <a:xfrm>
              <a:off x="1870" y="1328"/>
              <a:ext cx="0" cy="19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5" name="Line 18"/>
            <p:cNvSpPr>
              <a:spLocks noChangeShapeType="1"/>
            </p:cNvSpPr>
            <p:nvPr/>
          </p:nvSpPr>
          <p:spPr bwMode="auto">
            <a:xfrm>
              <a:off x="2331" y="1175"/>
              <a:ext cx="0" cy="305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26" name="Rectangle 19"/>
            <p:cNvSpPr>
              <a:spLocks noChangeArrowheads="1"/>
            </p:cNvSpPr>
            <p:nvPr/>
          </p:nvSpPr>
          <p:spPr bwMode="auto">
            <a:xfrm>
              <a:off x="1636" y="1479"/>
              <a:ext cx="59" cy="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/>
                <a:t>Source</a:t>
              </a:r>
              <a:endParaRPr lang="en-US" altLang="en-US"/>
            </a:p>
          </p:txBody>
        </p:sp>
        <p:sp>
          <p:nvSpPr>
            <p:cNvPr id="102427" name="Rectangle 20"/>
            <p:cNvSpPr>
              <a:spLocks noChangeArrowheads="1"/>
            </p:cNvSpPr>
            <p:nvPr/>
          </p:nvSpPr>
          <p:spPr bwMode="auto">
            <a:xfrm>
              <a:off x="1595" y="1570"/>
              <a:ext cx="36" cy="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/>
                <a:t>115 </a:t>
              </a:r>
              <a:endParaRPr lang="en-US" altLang="en-US"/>
            </a:p>
          </p:txBody>
        </p:sp>
        <p:sp>
          <p:nvSpPr>
            <p:cNvPr id="102428" name="Rectangle 21"/>
            <p:cNvSpPr>
              <a:spLocks noChangeArrowheads="1"/>
            </p:cNvSpPr>
            <p:nvPr/>
          </p:nvSpPr>
          <p:spPr bwMode="auto">
            <a:xfrm>
              <a:off x="1679" y="1570"/>
              <a:ext cx="22" cy="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/>
                <a:t>kV</a:t>
              </a:r>
              <a:endParaRPr lang="en-US" altLang="en-US"/>
            </a:p>
          </p:txBody>
        </p:sp>
      </p:grpSp>
      <p:sp>
        <p:nvSpPr>
          <p:cNvPr id="102406" name="Text Box 22"/>
          <p:cNvSpPr txBox="1">
            <a:spLocks noChangeArrowheads="1"/>
          </p:cNvSpPr>
          <p:nvPr/>
        </p:nvSpPr>
        <p:spPr bwMode="auto">
          <a:xfrm>
            <a:off x="4010025" y="2225675"/>
            <a:ext cx="2247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SourceBus</a:t>
            </a:r>
          </a:p>
        </p:txBody>
      </p:sp>
      <p:sp>
        <p:nvSpPr>
          <p:cNvPr id="102407" name="Text Box 23"/>
          <p:cNvSpPr txBox="1">
            <a:spLocks noChangeArrowheads="1"/>
          </p:cNvSpPr>
          <p:nvPr/>
        </p:nvSpPr>
        <p:spPr bwMode="auto">
          <a:xfrm>
            <a:off x="174625" y="2290763"/>
            <a:ext cx="2247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Vsource.Source</a:t>
            </a:r>
          </a:p>
        </p:txBody>
      </p:sp>
      <p:sp>
        <p:nvSpPr>
          <p:cNvPr id="102408" name="Text Box 24"/>
          <p:cNvSpPr txBox="1">
            <a:spLocks noChangeArrowheads="1"/>
          </p:cNvSpPr>
          <p:nvPr/>
        </p:nvSpPr>
        <p:spPr bwMode="auto">
          <a:xfrm>
            <a:off x="241300" y="4230688"/>
            <a:ext cx="2247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115 kV, 1.05 pu</a:t>
            </a:r>
          </a:p>
        </p:txBody>
      </p:sp>
      <p:sp>
        <p:nvSpPr>
          <p:cNvPr id="102409" name="Text Box 25"/>
          <p:cNvSpPr txBox="1">
            <a:spLocks noChangeArrowheads="1"/>
          </p:cNvSpPr>
          <p:nvPr/>
        </p:nvSpPr>
        <p:spPr bwMode="auto">
          <a:xfrm>
            <a:off x="5695950" y="4197350"/>
            <a:ext cx="278765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Short Circuit Impedance (a matrix) that yields 3000A 3-ph fault current and 2500A 1-ph fault current.</a:t>
            </a:r>
          </a:p>
        </p:txBody>
      </p:sp>
      <p:sp>
        <p:nvSpPr>
          <p:cNvPr id="102410" name="Line 26"/>
          <p:cNvSpPr>
            <a:spLocks noChangeShapeType="1"/>
          </p:cNvSpPr>
          <p:nvPr/>
        </p:nvSpPr>
        <p:spPr bwMode="auto">
          <a:xfrm flipH="1" flipV="1">
            <a:off x="4130675" y="3295650"/>
            <a:ext cx="1597025" cy="1354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02411" name="Line 27"/>
          <p:cNvSpPr>
            <a:spLocks noChangeShapeType="1"/>
          </p:cNvSpPr>
          <p:nvPr/>
        </p:nvSpPr>
        <p:spPr bwMode="auto">
          <a:xfrm>
            <a:off x="1771650" y="2479675"/>
            <a:ext cx="519113" cy="185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02412" name="Text Box 28"/>
          <p:cNvSpPr txBox="1">
            <a:spLocks noChangeArrowheads="1"/>
          </p:cNvSpPr>
          <p:nvPr/>
        </p:nvSpPr>
        <p:spPr bwMode="auto">
          <a:xfrm>
            <a:off x="5067300" y="5508625"/>
            <a:ext cx="37909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One-Line Diagram</a:t>
            </a:r>
            <a:br>
              <a:rPr lang="en-US" altLang="en-US"/>
            </a:br>
            <a:r>
              <a:rPr lang="en-US" altLang="en-US"/>
              <a:t>(default is 3-phase wye-grd source)</a:t>
            </a:r>
          </a:p>
        </p:txBody>
      </p:sp>
    </p:spTree>
    <p:extLst>
      <p:ext uri="{BB962C8B-B14F-4D97-AF65-F5344CB8AC3E}">
        <p14:creationId xmlns:p14="http://schemas.microsoft.com/office/powerpoint/2010/main" val="319537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Vsource Element Note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Vsource is actually a </a:t>
            </a:r>
            <a:r>
              <a:rPr lang="en-US" altLang="en-US" b="1" i="1" smtClean="0"/>
              <a:t>Two-terminal Device</a:t>
            </a:r>
          </a:p>
          <a:p>
            <a:pPr lvl="1" eaLnBrk="1" hangingPunct="1"/>
            <a:r>
              <a:rPr lang="en-US" altLang="en-US" smtClean="0"/>
              <a:t>2</a:t>
            </a:r>
            <a:r>
              <a:rPr lang="en-US" altLang="en-US" baseline="30000" smtClean="0"/>
              <a:t>nd</a:t>
            </a:r>
            <a:r>
              <a:rPr lang="en-US" altLang="en-US" smtClean="0"/>
              <a:t> terminal defaults to connected to ground (0V)</a:t>
            </a:r>
          </a:p>
          <a:p>
            <a:pPr lvl="1" eaLnBrk="1" hangingPunct="1"/>
            <a:r>
              <a:rPr lang="en-US" altLang="en-US" smtClean="0"/>
              <a:t>But you can connect it between any two buses</a:t>
            </a:r>
          </a:p>
          <a:p>
            <a:pPr lvl="2" eaLnBrk="1" hangingPunct="1"/>
            <a:r>
              <a:rPr lang="en-US" altLang="en-US" smtClean="0"/>
              <a:t>Comes in handy sometimes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Conceptually a Thevinen equivalent </a:t>
            </a:r>
          </a:p>
          <a:p>
            <a:pPr lvl="1" eaLnBrk="1" hangingPunct="1"/>
            <a:r>
              <a:rPr lang="en-US" altLang="en-US" smtClean="0"/>
              <a:t>Short circuit equivalent</a:t>
            </a:r>
          </a:p>
          <a:p>
            <a:pPr lvl="1" eaLnBrk="1" hangingPunct="1"/>
            <a:r>
              <a:rPr lang="en-US" altLang="en-US" smtClean="0"/>
              <a:t>Actually converted to a Norton equivalent internally</a:t>
            </a:r>
          </a:p>
        </p:txBody>
      </p:sp>
    </p:spTree>
    <p:extLst>
      <p:ext uri="{BB962C8B-B14F-4D97-AF65-F5344CB8AC3E}">
        <p14:creationId xmlns:p14="http://schemas.microsoft.com/office/powerpoint/2010/main" val="21908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4065588" y="2524125"/>
            <a:ext cx="4527550" cy="3403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254000" y="2566988"/>
            <a:ext cx="3646488" cy="3403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452" name="Line 4"/>
          <p:cNvSpPr>
            <a:spLocks noChangeShapeType="1"/>
          </p:cNvSpPr>
          <p:nvPr/>
        </p:nvSpPr>
        <p:spPr bwMode="auto">
          <a:xfrm>
            <a:off x="3578225" y="2108200"/>
            <a:ext cx="12223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3" name="Line 5"/>
          <p:cNvSpPr>
            <a:spLocks noChangeShapeType="1"/>
          </p:cNvSpPr>
          <p:nvPr/>
        </p:nvSpPr>
        <p:spPr bwMode="auto">
          <a:xfrm>
            <a:off x="3700463" y="1865313"/>
            <a:ext cx="0" cy="484187"/>
          </a:xfrm>
          <a:prstGeom prst="line">
            <a:avLst/>
          </a:prstGeom>
          <a:noFill/>
          <a:ln w="428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4" name="Line 6"/>
          <p:cNvSpPr>
            <a:spLocks noChangeShapeType="1"/>
          </p:cNvSpPr>
          <p:nvPr/>
        </p:nvSpPr>
        <p:spPr bwMode="auto">
          <a:xfrm flipH="1">
            <a:off x="4065588" y="2108200"/>
            <a:ext cx="242887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5" name="Line 7"/>
          <p:cNvSpPr>
            <a:spLocks noChangeShapeType="1"/>
          </p:cNvSpPr>
          <p:nvPr/>
        </p:nvSpPr>
        <p:spPr bwMode="auto">
          <a:xfrm flipH="1">
            <a:off x="3700463" y="2108200"/>
            <a:ext cx="21272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6" name="Freeform 8"/>
          <p:cNvSpPr>
            <a:spLocks/>
          </p:cNvSpPr>
          <p:nvPr/>
        </p:nvSpPr>
        <p:spPr bwMode="auto">
          <a:xfrm>
            <a:off x="3913188" y="1865313"/>
            <a:ext cx="60325" cy="484187"/>
          </a:xfrm>
          <a:custGeom>
            <a:avLst/>
            <a:gdLst>
              <a:gd name="T0" fmla="*/ 2147483647 w 77"/>
              <a:gd name="T1" fmla="*/ 2147483647 h 611"/>
              <a:gd name="T2" fmla="*/ 2147483647 w 77"/>
              <a:gd name="T3" fmla="*/ 2147483647 h 611"/>
              <a:gd name="T4" fmla="*/ 2147483647 w 77"/>
              <a:gd name="T5" fmla="*/ 2147483647 h 611"/>
              <a:gd name="T6" fmla="*/ 2147483647 w 77"/>
              <a:gd name="T7" fmla="*/ 2147483647 h 611"/>
              <a:gd name="T8" fmla="*/ 2147483647 w 77"/>
              <a:gd name="T9" fmla="*/ 2147483647 h 611"/>
              <a:gd name="T10" fmla="*/ 2147483647 w 77"/>
              <a:gd name="T11" fmla="*/ 2147483647 h 611"/>
              <a:gd name="T12" fmla="*/ 2147483647 w 77"/>
              <a:gd name="T13" fmla="*/ 2147483647 h 611"/>
              <a:gd name="T14" fmla="*/ 2147483647 w 77"/>
              <a:gd name="T15" fmla="*/ 2147483647 h 611"/>
              <a:gd name="T16" fmla="*/ 0 w 77"/>
              <a:gd name="T17" fmla="*/ 2147483647 h 611"/>
              <a:gd name="T18" fmla="*/ 2147483647 w 77"/>
              <a:gd name="T19" fmla="*/ 2147483647 h 611"/>
              <a:gd name="T20" fmla="*/ 2147483647 w 77"/>
              <a:gd name="T21" fmla="*/ 2147483647 h 611"/>
              <a:gd name="T22" fmla="*/ 2147483647 w 77"/>
              <a:gd name="T23" fmla="*/ 2147483647 h 611"/>
              <a:gd name="T24" fmla="*/ 2147483647 w 77"/>
              <a:gd name="T25" fmla="*/ 2147483647 h 611"/>
              <a:gd name="T26" fmla="*/ 2147483647 w 77"/>
              <a:gd name="T27" fmla="*/ 2147483647 h 611"/>
              <a:gd name="T28" fmla="*/ 2147483647 w 77"/>
              <a:gd name="T29" fmla="*/ 2147483647 h 611"/>
              <a:gd name="T30" fmla="*/ 2147483647 w 77"/>
              <a:gd name="T31" fmla="*/ 2147483647 h 611"/>
              <a:gd name="T32" fmla="*/ 0 w 77"/>
              <a:gd name="T33" fmla="*/ 2147483647 h 611"/>
              <a:gd name="T34" fmla="*/ 2147483647 w 77"/>
              <a:gd name="T35" fmla="*/ 2147483647 h 611"/>
              <a:gd name="T36" fmla="*/ 2147483647 w 77"/>
              <a:gd name="T37" fmla="*/ 2147483647 h 611"/>
              <a:gd name="T38" fmla="*/ 2147483647 w 77"/>
              <a:gd name="T39" fmla="*/ 2147483647 h 611"/>
              <a:gd name="T40" fmla="*/ 2147483647 w 77"/>
              <a:gd name="T41" fmla="*/ 2147483647 h 611"/>
              <a:gd name="T42" fmla="*/ 2147483647 w 77"/>
              <a:gd name="T43" fmla="*/ 2147483647 h 611"/>
              <a:gd name="T44" fmla="*/ 2147483647 w 77"/>
              <a:gd name="T45" fmla="*/ 2147483647 h 611"/>
              <a:gd name="T46" fmla="*/ 2147483647 w 77"/>
              <a:gd name="T47" fmla="*/ 2147483647 h 611"/>
              <a:gd name="T48" fmla="*/ 0 w 77"/>
              <a:gd name="T49" fmla="*/ 2147483647 h 611"/>
              <a:gd name="T50" fmla="*/ 2147483647 w 77"/>
              <a:gd name="T51" fmla="*/ 2147483647 h 611"/>
              <a:gd name="T52" fmla="*/ 2147483647 w 77"/>
              <a:gd name="T53" fmla="*/ 2147483647 h 611"/>
              <a:gd name="T54" fmla="*/ 2147483647 w 77"/>
              <a:gd name="T55" fmla="*/ 2147483647 h 611"/>
              <a:gd name="T56" fmla="*/ 2147483647 w 77"/>
              <a:gd name="T57" fmla="*/ 2147483647 h 611"/>
              <a:gd name="T58" fmla="*/ 2147483647 w 77"/>
              <a:gd name="T59" fmla="*/ 2147483647 h 611"/>
              <a:gd name="T60" fmla="*/ 2147483647 w 77"/>
              <a:gd name="T61" fmla="*/ 2147483647 h 611"/>
              <a:gd name="T62" fmla="*/ 2147483647 w 77"/>
              <a:gd name="T63" fmla="*/ 2147483647 h 611"/>
              <a:gd name="T64" fmla="*/ 2147483647 w 77"/>
              <a:gd name="T65" fmla="*/ 2147483647 h 611"/>
              <a:gd name="T66" fmla="*/ 0 w 77"/>
              <a:gd name="T67" fmla="*/ 0 h 61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77"/>
              <a:gd name="T103" fmla="*/ 0 h 611"/>
              <a:gd name="T104" fmla="*/ 77 w 77"/>
              <a:gd name="T105" fmla="*/ 611 h 61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77" h="611">
                <a:moveTo>
                  <a:pt x="0" y="611"/>
                </a:moveTo>
                <a:lnTo>
                  <a:pt x="15" y="609"/>
                </a:lnTo>
                <a:lnTo>
                  <a:pt x="29" y="604"/>
                </a:lnTo>
                <a:lnTo>
                  <a:pt x="42" y="598"/>
                </a:lnTo>
                <a:lnTo>
                  <a:pt x="54" y="588"/>
                </a:lnTo>
                <a:lnTo>
                  <a:pt x="64" y="578"/>
                </a:lnTo>
                <a:lnTo>
                  <a:pt x="70" y="564"/>
                </a:lnTo>
                <a:lnTo>
                  <a:pt x="75" y="550"/>
                </a:lnTo>
                <a:lnTo>
                  <a:pt x="77" y="534"/>
                </a:lnTo>
                <a:lnTo>
                  <a:pt x="75" y="519"/>
                </a:lnTo>
                <a:lnTo>
                  <a:pt x="70" y="505"/>
                </a:lnTo>
                <a:lnTo>
                  <a:pt x="64" y="491"/>
                </a:lnTo>
                <a:lnTo>
                  <a:pt x="54" y="481"/>
                </a:lnTo>
                <a:lnTo>
                  <a:pt x="42" y="471"/>
                </a:lnTo>
                <a:lnTo>
                  <a:pt x="29" y="464"/>
                </a:lnTo>
                <a:lnTo>
                  <a:pt x="15" y="459"/>
                </a:lnTo>
                <a:lnTo>
                  <a:pt x="0" y="458"/>
                </a:lnTo>
                <a:lnTo>
                  <a:pt x="15" y="457"/>
                </a:lnTo>
                <a:lnTo>
                  <a:pt x="29" y="452"/>
                </a:lnTo>
                <a:lnTo>
                  <a:pt x="42" y="445"/>
                </a:lnTo>
                <a:lnTo>
                  <a:pt x="54" y="435"/>
                </a:lnTo>
                <a:lnTo>
                  <a:pt x="64" y="425"/>
                </a:lnTo>
                <a:lnTo>
                  <a:pt x="70" y="411"/>
                </a:lnTo>
                <a:lnTo>
                  <a:pt x="75" y="397"/>
                </a:lnTo>
                <a:lnTo>
                  <a:pt x="77" y="382"/>
                </a:lnTo>
                <a:lnTo>
                  <a:pt x="75" y="366"/>
                </a:lnTo>
                <a:lnTo>
                  <a:pt x="70" y="352"/>
                </a:lnTo>
                <a:lnTo>
                  <a:pt x="64" y="340"/>
                </a:lnTo>
                <a:lnTo>
                  <a:pt x="54" y="328"/>
                </a:lnTo>
                <a:lnTo>
                  <a:pt x="42" y="318"/>
                </a:lnTo>
                <a:lnTo>
                  <a:pt x="29" y="312"/>
                </a:lnTo>
                <a:lnTo>
                  <a:pt x="15" y="306"/>
                </a:lnTo>
                <a:lnTo>
                  <a:pt x="0" y="305"/>
                </a:lnTo>
                <a:lnTo>
                  <a:pt x="15" y="304"/>
                </a:lnTo>
                <a:lnTo>
                  <a:pt x="29" y="299"/>
                </a:lnTo>
                <a:lnTo>
                  <a:pt x="42" y="292"/>
                </a:lnTo>
                <a:lnTo>
                  <a:pt x="54" y="282"/>
                </a:lnTo>
                <a:lnTo>
                  <a:pt x="64" y="272"/>
                </a:lnTo>
                <a:lnTo>
                  <a:pt x="70" y="258"/>
                </a:lnTo>
                <a:lnTo>
                  <a:pt x="75" y="244"/>
                </a:lnTo>
                <a:lnTo>
                  <a:pt x="77" y="229"/>
                </a:lnTo>
                <a:lnTo>
                  <a:pt x="75" y="214"/>
                </a:lnTo>
                <a:lnTo>
                  <a:pt x="70" y="200"/>
                </a:lnTo>
                <a:lnTo>
                  <a:pt x="64" y="186"/>
                </a:lnTo>
                <a:lnTo>
                  <a:pt x="54" y="175"/>
                </a:lnTo>
                <a:lnTo>
                  <a:pt x="42" y="165"/>
                </a:lnTo>
                <a:lnTo>
                  <a:pt x="29" y="159"/>
                </a:lnTo>
                <a:lnTo>
                  <a:pt x="15" y="154"/>
                </a:lnTo>
                <a:lnTo>
                  <a:pt x="0" y="152"/>
                </a:lnTo>
                <a:lnTo>
                  <a:pt x="15" y="151"/>
                </a:lnTo>
                <a:lnTo>
                  <a:pt x="29" y="146"/>
                </a:lnTo>
                <a:lnTo>
                  <a:pt x="42" y="140"/>
                </a:lnTo>
                <a:lnTo>
                  <a:pt x="54" y="130"/>
                </a:lnTo>
                <a:lnTo>
                  <a:pt x="64" y="119"/>
                </a:lnTo>
                <a:lnTo>
                  <a:pt x="70" y="105"/>
                </a:lnTo>
                <a:lnTo>
                  <a:pt x="75" y="91"/>
                </a:lnTo>
                <a:lnTo>
                  <a:pt x="77" y="76"/>
                </a:lnTo>
                <a:lnTo>
                  <a:pt x="75" y="61"/>
                </a:lnTo>
                <a:lnTo>
                  <a:pt x="70" y="47"/>
                </a:lnTo>
                <a:lnTo>
                  <a:pt x="64" y="33"/>
                </a:lnTo>
                <a:lnTo>
                  <a:pt x="54" y="23"/>
                </a:lnTo>
                <a:lnTo>
                  <a:pt x="42" y="12"/>
                </a:lnTo>
                <a:lnTo>
                  <a:pt x="29" y="6"/>
                </a:lnTo>
                <a:lnTo>
                  <a:pt x="15" y="1"/>
                </a:lnTo>
                <a:lnTo>
                  <a:pt x="0" y="0"/>
                </a:lnTo>
              </a:path>
            </a:pathLst>
          </a:cu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7" name="Freeform 9"/>
          <p:cNvSpPr>
            <a:spLocks/>
          </p:cNvSpPr>
          <p:nvPr/>
        </p:nvSpPr>
        <p:spPr bwMode="auto">
          <a:xfrm>
            <a:off x="4035425" y="1865313"/>
            <a:ext cx="60325" cy="484187"/>
          </a:xfrm>
          <a:custGeom>
            <a:avLst/>
            <a:gdLst>
              <a:gd name="T0" fmla="*/ 2147483647 w 77"/>
              <a:gd name="T1" fmla="*/ 2147483647 h 611"/>
              <a:gd name="T2" fmla="*/ 2147483647 w 77"/>
              <a:gd name="T3" fmla="*/ 2147483647 h 611"/>
              <a:gd name="T4" fmla="*/ 2147483647 w 77"/>
              <a:gd name="T5" fmla="*/ 2147483647 h 611"/>
              <a:gd name="T6" fmla="*/ 2147483647 w 77"/>
              <a:gd name="T7" fmla="*/ 2147483647 h 611"/>
              <a:gd name="T8" fmla="*/ 2147483647 w 77"/>
              <a:gd name="T9" fmla="*/ 2147483647 h 611"/>
              <a:gd name="T10" fmla="*/ 2147483647 w 77"/>
              <a:gd name="T11" fmla="*/ 2147483647 h 611"/>
              <a:gd name="T12" fmla="*/ 2147483647 w 77"/>
              <a:gd name="T13" fmla="*/ 2147483647 h 611"/>
              <a:gd name="T14" fmla="*/ 2147483647 w 77"/>
              <a:gd name="T15" fmla="*/ 2147483647 h 611"/>
              <a:gd name="T16" fmla="*/ 2147483647 w 77"/>
              <a:gd name="T17" fmla="*/ 2147483647 h 611"/>
              <a:gd name="T18" fmla="*/ 2147483647 w 77"/>
              <a:gd name="T19" fmla="*/ 2147483647 h 611"/>
              <a:gd name="T20" fmla="*/ 2147483647 w 77"/>
              <a:gd name="T21" fmla="*/ 2147483647 h 611"/>
              <a:gd name="T22" fmla="*/ 2147483647 w 77"/>
              <a:gd name="T23" fmla="*/ 2147483647 h 611"/>
              <a:gd name="T24" fmla="*/ 0 w 77"/>
              <a:gd name="T25" fmla="*/ 2147483647 h 611"/>
              <a:gd name="T26" fmla="*/ 2147483647 w 77"/>
              <a:gd name="T27" fmla="*/ 2147483647 h 611"/>
              <a:gd name="T28" fmla="*/ 2147483647 w 77"/>
              <a:gd name="T29" fmla="*/ 2147483647 h 611"/>
              <a:gd name="T30" fmla="*/ 2147483647 w 77"/>
              <a:gd name="T31" fmla="*/ 2147483647 h 611"/>
              <a:gd name="T32" fmla="*/ 2147483647 w 77"/>
              <a:gd name="T33" fmla="*/ 2147483647 h 611"/>
              <a:gd name="T34" fmla="*/ 2147483647 w 77"/>
              <a:gd name="T35" fmla="*/ 2147483647 h 611"/>
              <a:gd name="T36" fmla="*/ 2147483647 w 77"/>
              <a:gd name="T37" fmla="*/ 2147483647 h 611"/>
              <a:gd name="T38" fmla="*/ 2147483647 w 77"/>
              <a:gd name="T39" fmla="*/ 2147483647 h 611"/>
              <a:gd name="T40" fmla="*/ 0 w 77"/>
              <a:gd name="T41" fmla="*/ 2147483647 h 611"/>
              <a:gd name="T42" fmla="*/ 2147483647 w 77"/>
              <a:gd name="T43" fmla="*/ 2147483647 h 611"/>
              <a:gd name="T44" fmla="*/ 2147483647 w 77"/>
              <a:gd name="T45" fmla="*/ 2147483647 h 611"/>
              <a:gd name="T46" fmla="*/ 2147483647 w 77"/>
              <a:gd name="T47" fmla="*/ 2147483647 h 611"/>
              <a:gd name="T48" fmla="*/ 2147483647 w 77"/>
              <a:gd name="T49" fmla="*/ 2147483647 h 611"/>
              <a:gd name="T50" fmla="*/ 2147483647 w 77"/>
              <a:gd name="T51" fmla="*/ 2147483647 h 611"/>
              <a:gd name="T52" fmla="*/ 2147483647 w 77"/>
              <a:gd name="T53" fmla="*/ 2147483647 h 611"/>
              <a:gd name="T54" fmla="*/ 2147483647 w 77"/>
              <a:gd name="T55" fmla="*/ 2147483647 h 611"/>
              <a:gd name="T56" fmla="*/ 2147483647 w 77"/>
              <a:gd name="T57" fmla="*/ 2147483647 h 611"/>
              <a:gd name="T58" fmla="*/ 2147483647 w 77"/>
              <a:gd name="T59" fmla="*/ 2147483647 h 611"/>
              <a:gd name="T60" fmla="*/ 2147483647 w 77"/>
              <a:gd name="T61" fmla="*/ 2147483647 h 611"/>
              <a:gd name="T62" fmla="*/ 2147483647 w 77"/>
              <a:gd name="T63" fmla="*/ 2147483647 h 611"/>
              <a:gd name="T64" fmla="*/ 2147483647 w 77"/>
              <a:gd name="T65" fmla="*/ 2147483647 h 611"/>
              <a:gd name="T66" fmla="*/ 2147483647 w 77"/>
              <a:gd name="T67" fmla="*/ 0 h 61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77"/>
              <a:gd name="T103" fmla="*/ 0 h 611"/>
              <a:gd name="T104" fmla="*/ 77 w 77"/>
              <a:gd name="T105" fmla="*/ 611 h 61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77" h="611">
                <a:moveTo>
                  <a:pt x="77" y="611"/>
                </a:moveTo>
                <a:lnTo>
                  <a:pt x="62" y="609"/>
                </a:lnTo>
                <a:lnTo>
                  <a:pt x="48" y="604"/>
                </a:lnTo>
                <a:lnTo>
                  <a:pt x="34" y="598"/>
                </a:lnTo>
                <a:lnTo>
                  <a:pt x="22" y="588"/>
                </a:lnTo>
                <a:lnTo>
                  <a:pt x="13" y="578"/>
                </a:lnTo>
                <a:lnTo>
                  <a:pt x="7" y="564"/>
                </a:lnTo>
                <a:lnTo>
                  <a:pt x="2" y="550"/>
                </a:lnTo>
                <a:lnTo>
                  <a:pt x="0" y="534"/>
                </a:lnTo>
                <a:lnTo>
                  <a:pt x="2" y="519"/>
                </a:lnTo>
                <a:lnTo>
                  <a:pt x="7" y="505"/>
                </a:lnTo>
                <a:lnTo>
                  <a:pt x="13" y="491"/>
                </a:lnTo>
                <a:lnTo>
                  <a:pt x="22" y="481"/>
                </a:lnTo>
                <a:lnTo>
                  <a:pt x="34" y="471"/>
                </a:lnTo>
                <a:lnTo>
                  <a:pt x="48" y="464"/>
                </a:lnTo>
                <a:lnTo>
                  <a:pt x="62" y="459"/>
                </a:lnTo>
                <a:lnTo>
                  <a:pt x="77" y="458"/>
                </a:lnTo>
                <a:lnTo>
                  <a:pt x="62" y="457"/>
                </a:lnTo>
                <a:lnTo>
                  <a:pt x="48" y="452"/>
                </a:lnTo>
                <a:lnTo>
                  <a:pt x="34" y="445"/>
                </a:lnTo>
                <a:lnTo>
                  <a:pt x="22" y="435"/>
                </a:lnTo>
                <a:lnTo>
                  <a:pt x="13" y="425"/>
                </a:lnTo>
                <a:lnTo>
                  <a:pt x="7" y="411"/>
                </a:lnTo>
                <a:lnTo>
                  <a:pt x="2" y="397"/>
                </a:lnTo>
                <a:lnTo>
                  <a:pt x="0" y="382"/>
                </a:lnTo>
                <a:lnTo>
                  <a:pt x="2" y="366"/>
                </a:lnTo>
                <a:lnTo>
                  <a:pt x="7" y="352"/>
                </a:lnTo>
                <a:lnTo>
                  <a:pt x="13" y="340"/>
                </a:lnTo>
                <a:lnTo>
                  <a:pt x="23" y="328"/>
                </a:lnTo>
                <a:lnTo>
                  <a:pt x="34" y="318"/>
                </a:lnTo>
                <a:lnTo>
                  <a:pt x="48" y="312"/>
                </a:lnTo>
                <a:lnTo>
                  <a:pt x="62" y="306"/>
                </a:lnTo>
                <a:lnTo>
                  <a:pt x="77" y="305"/>
                </a:lnTo>
                <a:lnTo>
                  <a:pt x="62" y="304"/>
                </a:lnTo>
                <a:lnTo>
                  <a:pt x="48" y="299"/>
                </a:lnTo>
                <a:lnTo>
                  <a:pt x="34" y="292"/>
                </a:lnTo>
                <a:lnTo>
                  <a:pt x="22" y="282"/>
                </a:lnTo>
                <a:lnTo>
                  <a:pt x="13" y="272"/>
                </a:lnTo>
                <a:lnTo>
                  <a:pt x="7" y="258"/>
                </a:lnTo>
                <a:lnTo>
                  <a:pt x="2" y="244"/>
                </a:lnTo>
                <a:lnTo>
                  <a:pt x="0" y="229"/>
                </a:lnTo>
                <a:lnTo>
                  <a:pt x="2" y="214"/>
                </a:lnTo>
                <a:lnTo>
                  <a:pt x="7" y="200"/>
                </a:lnTo>
                <a:lnTo>
                  <a:pt x="13" y="186"/>
                </a:lnTo>
                <a:lnTo>
                  <a:pt x="22" y="175"/>
                </a:lnTo>
                <a:lnTo>
                  <a:pt x="34" y="165"/>
                </a:lnTo>
                <a:lnTo>
                  <a:pt x="48" y="159"/>
                </a:lnTo>
                <a:lnTo>
                  <a:pt x="62" y="154"/>
                </a:lnTo>
                <a:lnTo>
                  <a:pt x="77" y="152"/>
                </a:lnTo>
                <a:lnTo>
                  <a:pt x="62" y="151"/>
                </a:lnTo>
                <a:lnTo>
                  <a:pt x="48" y="146"/>
                </a:lnTo>
                <a:lnTo>
                  <a:pt x="34" y="140"/>
                </a:lnTo>
                <a:lnTo>
                  <a:pt x="22" y="130"/>
                </a:lnTo>
                <a:lnTo>
                  <a:pt x="13" y="119"/>
                </a:lnTo>
                <a:lnTo>
                  <a:pt x="7" y="105"/>
                </a:lnTo>
                <a:lnTo>
                  <a:pt x="2" y="91"/>
                </a:lnTo>
                <a:lnTo>
                  <a:pt x="0" y="76"/>
                </a:lnTo>
                <a:lnTo>
                  <a:pt x="2" y="61"/>
                </a:lnTo>
                <a:lnTo>
                  <a:pt x="7" y="47"/>
                </a:lnTo>
                <a:lnTo>
                  <a:pt x="13" y="33"/>
                </a:lnTo>
                <a:lnTo>
                  <a:pt x="22" y="23"/>
                </a:lnTo>
                <a:lnTo>
                  <a:pt x="34" y="12"/>
                </a:lnTo>
                <a:lnTo>
                  <a:pt x="48" y="6"/>
                </a:lnTo>
                <a:lnTo>
                  <a:pt x="62" y="1"/>
                </a:lnTo>
                <a:lnTo>
                  <a:pt x="77" y="0"/>
                </a:lnTo>
              </a:path>
            </a:pathLst>
          </a:custGeom>
          <a:noFill/>
          <a:ln w="3175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8" name="Line 10"/>
          <p:cNvSpPr>
            <a:spLocks noChangeShapeType="1"/>
          </p:cNvSpPr>
          <p:nvPr/>
        </p:nvSpPr>
        <p:spPr bwMode="auto">
          <a:xfrm>
            <a:off x="3700463" y="1682750"/>
            <a:ext cx="242887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9" name="Line 11"/>
          <p:cNvSpPr>
            <a:spLocks noChangeShapeType="1"/>
          </p:cNvSpPr>
          <p:nvPr/>
        </p:nvSpPr>
        <p:spPr bwMode="auto">
          <a:xfrm flipV="1">
            <a:off x="3700463" y="1471613"/>
            <a:ext cx="120650" cy="211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0" name="Line 12"/>
          <p:cNvSpPr>
            <a:spLocks noChangeShapeType="1"/>
          </p:cNvSpPr>
          <p:nvPr/>
        </p:nvSpPr>
        <p:spPr bwMode="auto">
          <a:xfrm flipH="1" flipV="1">
            <a:off x="3821113" y="1471613"/>
            <a:ext cx="122237" cy="211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1" name="Line 13"/>
          <p:cNvSpPr>
            <a:spLocks noChangeShapeType="1"/>
          </p:cNvSpPr>
          <p:nvPr/>
        </p:nvSpPr>
        <p:spPr bwMode="auto">
          <a:xfrm>
            <a:off x="4175125" y="1552575"/>
            <a:ext cx="0" cy="1603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2" name="Line 14"/>
          <p:cNvSpPr>
            <a:spLocks noChangeShapeType="1"/>
          </p:cNvSpPr>
          <p:nvPr/>
        </p:nvSpPr>
        <p:spPr bwMode="auto">
          <a:xfrm flipV="1">
            <a:off x="4175125" y="1471613"/>
            <a:ext cx="141288" cy="809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3" name="Line 15"/>
          <p:cNvSpPr>
            <a:spLocks noChangeShapeType="1"/>
          </p:cNvSpPr>
          <p:nvPr/>
        </p:nvSpPr>
        <p:spPr bwMode="auto">
          <a:xfrm flipH="1" flipV="1">
            <a:off x="4035425" y="1471613"/>
            <a:ext cx="139700" cy="809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4" name="Line 16"/>
          <p:cNvSpPr>
            <a:spLocks noChangeShapeType="1"/>
          </p:cNvSpPr>
          <p:nvPr/>
        </p:nvSpPr>
        <p:spPr bwMode="auto">
          <a:xfrm>
            <a:off x="4308475" y="1865313"/>
            <a:ext cx="0" cy="484187"/>
          </a:xfrm>
          <a:prstGeom prst="line">
            <a:avLst/>
          </a:prstGeom>
          <a:noFill/>
          <a:ln w="428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5" name="Line 17"/>
          <p:cNvSpPr>
            <a:spLocks noChangeShapeType="1"/>
          </p:cNvSpPr>
          <p:nvPr/>
        </p:nvSpPr>
        <p:spPr bwMode="auto">
          <a:xfrm>
            <a:off x="4227513" y="1743075"/>
            <a:ext cx="41275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6" name="Line 18"/>
          <p:cNvSpPr>
            <a:spLocks noChangeShapeType="1"/>
          </p:cNvSpPr>
          <p:nvPr/>
        </p:nvSpPr>
        <p:spPr bwMode="auto">
          <a:xfrm>
            <a:off x="4206875" y="1724025"/>
            <a:ext cx="8255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7" name="Line 19"/>
          <p:cNvSpPr>
            <a:spLocks noChangeShapeType="1"/>
          </p:cNvSpPr>
          <p:nvPr/>
        </p:nvSpPr>
        <p:spPr bwMode="auto">
          <a:xfrm>
            <a:off x="4187825" y="1703388"/>
            <a:ext cx="12065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8" name="Line 20"/>
          <p:cNvSpPr>
            <a:spLocks noChangeShapeType="1"/>
          </p:cNvSpPr>
          <p:nvPr/>
        </p:nvSpPr>
        <p:spPr bwMode="auto">
          <a:xfrm>
            <a:off x="4248150" y="1592263"/>
            <a:ext cx="0" cy="1111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69" name="Line 21"/>
          <p:cNvSpPr>
            <a:spLocks noChangeShapeType="1"/>
          </p:cNvSpPr>
          <p:nvPr/>
        </p:nvSpPr>
        <p:spPr bwMode="auto">
          <a:xfrm flipH="1" flipV="1">
            <a:off x="4156075" y="1531938"/>
            <a:ext cx="92075" cy="60325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70" name="Rectangle 22"/>
          <p:cNvSpPr>
            <a:spLocks noChangeArrowheads="1"/>
          </p:cNvSpPr>
          <p:nvPr/>
        </p:nvSpPr>
        <p:spPr bwMode="auto">
          <a:xfrm>
            <a:off x="3979863" y="1771650"/>
            <a:ext cx="1016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/>
              <a:t>TR</a:t>
            </a:r>
            <a:endParaRPr lang="en-US" altLang="en-US"/>
          </a:p>
        </p:txBody>
      </p:sp>
      <p:sp>
        <p:nvSpPr>
          <p:cNvPr id="104471" name="Rectangle 23"/>
          <p:cNvSpPr>
            <a:spLocks noChangeArrowheads="1"/>
          </p:cNvSpPr>
          <p:nvPr/>
        </p:nvSpPr>
        <p:spPr bwMode="auto">
          <a:xfrm>
            <a:off x="4081463" y="1771650"/>
            <a:ext cx="42862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/>
              <a:t>1</a:t>
            </a:r>
            <a:endParaRPr lang="en-US" altLang="en-US"/>
          </a:p>
        </p:txBody>
      </p:sp>
      <p:sp>
        <p:nvSpPr>
          <p:cNvPr id="104472" name="Text Box 24"/>
          <p:cNvSpPr txBox="1">
            <a:spLocks noChangeArrowheads="1"/>
          </p:cNvSpPr>
          <p:nvPr/>
        </p:nvSpPr>
        <p:spPr bwMode="auto">
          <a:xfrm>
            <a:off x="298450" y="3668713"/>
            <a:ext cx="4141788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/>
              <a:t>New Transformer.TR1 Phases=3 Windings=2 </a:t>
            </a:r>
          </a:p>
          <a:p>
            <a:pPr algn="l"/>
            <a:r>
              <a:rPr lang="en-US" altLang="en-US" sz="1200" b="1"/>
              <a:t>~ Buses=[SourceBus, Sub_Bus] </a:t>
            </a:r>
          </a:p>
          <a:p>
            <a:pPr algn="l"/>
            <a:r>
              <a:rPr lang="en-US" altLang="en-US" sz="1200" b="1"/>
              <a:t>~ Conns=[Delta Wye] </a:t>
            </a:r>
          </a:p>
          <a:p>
            <a:pPr algn="l"/>
            <a:r>
              <a:rPr lang="en-US" altLang="en-US" sz="1200" b="1"/>
              <a:t>~ kVs= [115 12.47]</a:t>
            </a:r>
          </a:p>
          <a:p>
            <a:pPr algn="l"/>
            <a:r>
              <a:rPr lang="en-US" altLang="en-US" sz="1200" b="1"/>
              <a:t>~ kVAs=[20000 20000]</a:t>
            </a:r>
          </a:p>
          <a:p>
            <a:pPr algn="l"/>
            <a:r>
              <a:rPr lang="en-US" altLang="en-US" sz="1200" b="1"/>
              <a:t>~ XHL=10</a:t>
            </a:r>
          </a:p>
          <a:p>
            <a:pPr algn="l"/>
            <a:endParaRPr lang="en-US" altLang="en-US" sz="1200" b="1"/>
          </a:p>
        </p:txBody>
      </p:sp>
      <p:sp>
        <p:nvSpPr>
          <p:cNvPr id="104473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20 MVA Substation Transformer</a:t>
            </a:r>
          </a:p>
        </p:txBody>
      </p:sp>
      <p:sp>
        <p:nvSpPr>
          <p:cNvPr id="104474" name="Text Box 26"/>
          <p:cNvSpPr txBox="1">
            <a:spLocks noChangeArrowheads="1"/>
          </p:cNvSpPr>
          <p:nvPr/>
        </p:nvSpPr>
        <p:spPr bwMode="auto">
          <a:xfrm>
            <a:off x="4065588" y="3735388"/>
            <a:ext cx="474821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200" b="1"/>
              <a:t>New Transformer.TR1 Phases=3 Windings=2 XHL=10</a:t>
            </a:r>
          </a:p>
          <a:p>
            <a:pPr algn="l"/>
            <a:r>
              <a:rPr lang="en-US" altLang="en-US" sz="1200" b="1"/>
              <a:t>~ wdg=1 bus=SourceBus Conn=Delta kV=115 kVA=20000</a:t>
            </a:r>
          </a:p>
          <a:p>
            <a:pPr algn="l"/>
            <a:r>
              <a:rPr lang="en-US" altLang="en-US" sz="1200" b="1"/>
              <a:t>~ wdg=2 bus= Sub_Bus Conn=wye kV=12.47 kVA=20000</a:t>
            </a:r>
          </a:p>
          <a:p>
            <a:pPr algn="l"/>
            <a:endParaRPr lang="en-US" altLang="en-US" sz="1200" b="1"/>
          </a:p>
        </p:txBody>
      </p:sp>
      <p:sp>
        <p:nvSpPr>
          <p:cNvPr id="104475" name="Text Box 27"/>
          <p:cNvSpPr txBox="1">
            <a:spLocks noChangeArrowheads="1"/>
          </p:cNvSpPr>
          <p:nvPr/>
        </p:nvSpPr>
        <p:spPr bwMode="auto">
          <a:xfrm>
            <a:off x="430213" y="2841625"/>
            <a:ext cx="307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Defining Using Arrays</a:t>
            </a:r>
          </a:p>
        </p:txBody>
      </p:sp>
      <p:sp>
        <p:nvSpPr>
          <p:cNvPr id="104476" name="Text Box 28"/>
          <p:cNvSpPr txBox="1">
            <a:spLocks noChangeArrowheads="1"/>
          </p:cNvSpPr>
          <p:nvPr/>
        </p:nvSpPr>
        <p:spPr bwMode="auto">
          <a:xfrm>
            <a:off x="4341813" y="2863850"/>
            <a:ext cx="307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Defining Winding by Winding</a:t>
            </a:r>
          </a:p>
        </p:txBody>
      </p:sp>
      <p:sp>
        <p:nvSpPr>
          <p:cNvPr id="104477" name="Text Box 29"/>
          <p:cNvSpPr txBox="1">
            <a:spLocks noChangeArrowheads="1"/>
          </p:cNvSpPr>
          <p:nvPr/>
        </p:nvSpPr>
        <p:spPr bwMode="auto">
          <a:xfrm>
            <a:off x="4425950" y="1936750"/>
            <a:ext cx="1751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Sub_Bus</a:t>
            </a:r>
          </a:p>
        </p:txBody>
      </p:sp>
      <p:sp>
        <p:nvSpPr>
          <p:cNvPr id="104478" name="Text Box 30"/>
          <p:cNvSpPr txBox="1">
            <a:spLocks noChangeArrowheads="1"/>
          </p:cNvSpPr>
          <p:nvPr/>
        </p:nvSpPr>
        <p:spPr bwMode="auto">
          <a:xfrm>
            <a:off x="1693863" y="1882775"/>
            <a:ext cx="17510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/>
              <a:t>SourceBus</a:t>
            </a:r>
          </a:p>
        </p:txBody>
      </p:sp>
    </p:spTree>
    <p:extLst>
      <p:ext uri="{BB962C8B-B14F-4D97-AF65-F5344CB8AC3E}">
        <p14:creationId xmlns:p14="http://schemas.microsoft.com/office/powerpoint/2010/main" val="36310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804863" y="3282950"/>
            <a:ext cx="1882775" cy="30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4979988" y="3646488"/>
            <a:ext cx="1962150" cy="29686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Line</a:t>
            </a:r>
          </a:p>
        </p:txBody>
      </p:sp>
      <p:grpSp>
        <p:nvGrpSpPr>
          <p:cNvPr id="105477" name="Group 5"/>
          <p:cNvGrpSpPr>
            <a:grpSpLocks/>
          </p:cNvGrpSpPr>
          <p:nvPr/>
        </p:nvGrpSpPr>
        <p:grpSpPr bwMode="auto">
          <a:xfrm>
            <a:off x="2689225" y="1670050"/>
            <a:ext cx="3222625" cy="947738"/>
            <a:chOff x="2714" y="1156"/>
            <a:chExt cx="1037" cy="305"/>
          </a:xfrm>
        </p:grpSpPr>
        <p:sp>
          <p:nvSpPr>
            <p:cNvPr id="105484" name="Rectangle 6"/>
            <p:cNvSpPr>
              <a:spLocks noChangeArrowheads="1"/>
            </p:cNvSpPr>
            <p:nvPr/>
          </p:nvSpPr>
          <p:spPr bwMode="auto">
            <a:xfrm>
              <a:off x="2830" y="1289"/>
              <a:ext cx="806" cy="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485" name="Rectangle 7"/>
            <p:cNvSpPr>
              <a:spLocks noChangeArrowheads="1"/>
            </p:cNvSpPr>
            <p:nvPr/>
          </p:nvSpPr>
          <p:spPr bwMode="auto">
            <a:xfrm>
              <a:off x="2830" y="1289"/>
              <a:ext cx="806" cy="77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5486" name="Line 8"/>
            <p:cNvSpPr>
              <a:spLocks noChangeShapeType="1"/>
            </p:cNvSpPr>
            <p:nvPr/>
          </p:nvSpPr>
          <p:spPr bwMode="auto">
            <a:xfrm>
              <a:off x="3751" y="1156"/>
              <a:ext cx="0" cy="305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87" name="Line 9"/>
            <p:cNvSpPr>
              <a:spLocks noChangeShapeType="1"/>
            </p:cNvSpPr>
            <p:nvPr/>
          </p:nvSpPr>
          <p:spPr bwMode="auto">
            <a:xfrm>
              <a:off x="2714" y="1328"/>
              <a:ext cx="116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88" name="Line 10"/>
            <p:cNvSpPr>
              <a:spLocks noChangeShapeType="1"/>
            </p:cNvSpPr>
            <p:nvPr/>
          </p:nvSpPr>
          <p:spPr bwMode="auto">
            <a:xfrm>
              <a:off x="3636" y="1328"/>
              <a:ext cx="11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89" name="Rectangle 11"/>
            <p:cNvSpPr>
              <a:spLocks noChangeArrowheads="1"/>
            </p:cNvSpPr>
            <p:nvPr/>
          </p:nvSpPr>
          <p:spPr bwMode="auto">
            <a:xfrm>
              <a:off x="3139" y="1202"/>
              <a:ext cx="12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LINE</a:t>
              </a:r>
            </a:p>
          </p:txBody>
        </p:sp>
        <p:sp>
          <p:nvSpPr>
            <p:cNvPr id="105490" name="Rectangle 12"/>
            <p:cNvSpPr>
              <a:spLocks noChangeArrowheads="1"/>
            </p:cNvSpPr>
            <p:nvPr/>
          </p:nvSpPr>
          <p:spPr bwMode="auto">
            <a:xfrm>
              <a:off x="3253" y="1202"/>
              <a:ext cx="3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1</a:t>
              </a:r>
            </a:p>
          </p:txBody>
        </p:sp>
        <p:sp>
          <p:nvSpPr>
            <p:cNvPr id="105491" name="Rectangle 13"/>
            <p:cNvSpPr>
              <a:spLocks noChangeArrowheads="1"/>
            </p:cNvSpPr>
            <p:nvPr/>
          </p:nvSpPr>
          <p:spPr bwMode="auto">
            <a:xfrm>
              <a:off x="3100" y="1393"/>
              <a:ext cx="4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1 </a:t>
              </a:r>
            </a:p>
          </p:txBody>
        </p:sp>
        <p:sp>
          <p:nvSpPr>
            <p:cNvPr id="105492" name="Rectangle 14"/>
            <p:cNvSpPr>
              <a:spLocks noChangeArrowheads="1"/>
            </p:cNvSpPr>
            <p:nvPr/>
          </p:nvSpPr>
          <p:spPr bwMode="auto">
            <a:xfrm>
              <a:off x="3143" y="1393"/>
              <a:ext cx="10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Mile</a:t>
              </a:r>
            </a:p>
          </p:txBody>
        </p:sp>
        <p:sp>
          <p:nvSpPr>
            <p:cNvPr id="105493" name="Rectangle 15"/>
            <p:cNvSpPr>
              <a:spLocks noChangeArrowheads="1"/>
            </p:cNvSpPr>
            <p:nvPr/>
          </p:nvSpPr>
          <p:spPr bwMode="auto">
            <a:xfrm>
              <a:off x="3237" y="1393"/>
              <a:ext cx="3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, </a:t>
              </a:r>
            </a:p>
          </p:txBody>
        </p:sp>
        <p:sp>
          <p:nvSpPr>
            <p:cNvPr id="105494" name="Rectangle 16"/>
            <p:cNvSpPr>
              <a:spLocks noChangeArrowheads="1"/>
            </p:cNvSpPr>
            <p:nvPr/>
          </p:nvSpPr>
          <p:spPr bwMode="auto">
            <a:xfrm>
              <a:off x="3265" y="1393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336 </a:t>
              </a:r>
            </a:p>
          </p:txBody>
        </p:sp>
      </p:grpSp>
      <p:sp>
        <p:nvSpPr>
          <p:cNvPr id="105478" name="Text Box 17"/>
          <p:cNvSpPr txBox="1">
            <a:spLocks noChangeArrowheads="1"/>
          </p:cNvSpPr>
          <p:nvPr/>
        </p:nvSpPr>
        <p:spPr bwMode="auto">
          <a:xfrm>
            <a:off x="265113" y="3271838"/>
            <a:ext cx="8878887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b="1"/>
              <a:t>New Linecode.336ACSR R1=0.058 X1=.1206 R0=.1784 X0=.4047 C1=3.4 C0=1.6 Units=kft</a:t>
            </a:r>
          </a:p>
          <a:p>
            <a:pPr algn="l"/>
            <a:r>
              <a:rPr lang="en-US" altLang="en-US" b="1"/>
              <a:t>New Line.LINE1 Bus1=Sub_Bus Bus2=LoadBus Linecode=336ACSR Length=1 Units=Mi </a:t>
            </a:r>
          </a:p>
          <a:p>
            <a:pPr algn="l"/>
            <a:endParaRPr lang="en-US" altLang="en-US"/>
          </a:p>
        </p:txBody>
      </p:sp>
      <p:sp>
        <p:nvSpPr>
          <p:cNvPr id="105479" name="Text Box 18"/>
          <p:cNvSpPr txBox="1">
            <a:spLocks noChangeArrowheads="1"/>
          </p:cNvSpPr>
          <p:nvPr/>
        </p:nvSpPr>
        <p:spPr bwMode="auto">
          <a:xfrm>
            <a:off x="1651000" y="1298575"/>
            <a:ext cx="1751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Sub_Bus</a:t>
            </a:r>
          </a:p>
        </p:txBody>
      </p:sp>
      <p:sp>
        <p:nvSpPr>
          <p:cNvPr id="105480" name="Text Box 19"/>
          <p:cNvSpPr txBox="1">
            <a:spLocks noChangeArrowheads="1"/>
          </p:cNvSpPr>
          <p:nvPr/>
        </p:nvSpPr>
        <p:spPr bwMode="auto">
          <a:xfrm>
            <a:off x="4968875" y="1266825"/>
            <a:ext cx="1751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LoadBus</a:t>
            </a:r>
          </a:p>
        </p:txBody>
      </p:sp>
      <p:sp>
        <p:nvSpPr>
          <p:cNvPr id="105481" name="Text Box 20"/>
          <p:cNvSpPr txBox="1">
            <a:spLocks noChangeArrowheads="1"/>
          </p:cNvSpPr>
          <p:nvPr/>
        </p:nvSpPr>
        <p:spPr bwMode="auto">
          <a:xfrm>
            <a:off x="925513" y="5111750"/>
            <a:ext cx="69072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Line objects may also be defined by </a:t>
            </a:r>
            <a:r>
              <a:rPr lang="en-US" altLang="en-US" b="1"/>
              <a:t>Geometry</a:t>
            </a:r>
            <a:r>
              <a:rPr lang="en-US" altLang="en-US"/>
              <a:t> or </a:t>
            </a:r>
            <a:r>
              <a:rPr lang="en-US" altLang="en-US" b="1"/>
              <a:t>matrix </a:t>
            </a:r>
            <a:r>
              <a:rPr lang="en-US" altLang="en-US"/>
              <a:t>properties.</a:t>
            </a:r>
          </a:p>
          <a:p>
            <a:r>
              <a:rPr lang="en-US" altLang="en-US" b="1"/>
              <a:t>(Rmatrix=… Xmatrix=… Cmatrix=…)</a:t>
            </a:r>
          </a:p>
        </p:txBody>
      </p:sp>
      <p:sp>
        <p:nvSpPr>
          <p:cNvPr id="105482" name="Freeform 21"/>
          <p:cNvSpPr>
            <a:spLocks/>
          </p:cNvSpPr>
          <p:nvPr/>
        </p:nvSpPr>
        <p:spPr bwMode="auto">
          <a:xfrm>
            <a:off x="1971675" y="3657600"/>
            <a:ext cx="3436938" cy="1395413"/>
          </a:xfrm>
          <a:custGeom>
            <a:avLst/>
            <a:gdLst>
              <a:gd name="T0" fmla="*/ 2147483647 w 2165"/>
              <a:gd name="T1" fmla="*/ 2147483647 h 546"/>
              <a:gd name="T2" fmla="*/ 2147483647 w 2165"/>
              <a:gd name="T3" fmla="*/ 2147483647 h 546"/>
              <a:gd name="T4" fmla="*/ 0 w 2165"/>
              <a:gd name="T5" fmla="*/ 0 h 546"/>
              <a:gd name="T6" fmla="*/ 0 60000 65536"/>
              <a:gd name="T7" fmla="*/ 0 60000 65536"/>
              <a:gd name="T8" fmla="*/ 0 60000 65536"/>
              <a:gd name="T9" fmla="*/ 0 w 2165"/>
              <a:gd name="T10" fmla="*/ 0 h 546"/>
              <a:gd name="T11" fmla="*/ 2165 w 2165"/>
              <a:gd name="T12" fmla="*/ 546 h 5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5" h="546">
                <a:moveTo>
                  <a:pt x="2165" y="194"/>
                </a:moveTo>
                <a:cubicBezTo>
                  <a:pt x="1804" y="370"/>
                  <a:pt x="1444" y="546"/>
                  <a:pt x="1083" y="514"/>
                </a:cubicBezTo>
                <a:cubicBezTo>
                  <a:pt x="722" y="482"/>
                  <a:pt x="180" y="86"/>
                  <a:pt x="0" y="0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05483" name="Line 22"/>
          <p:cNvSpPr>
            <a:spLocks noChangeShapeType="1"/>
          </p:cNvSpPr>
          <p:nvPr/>
        </p:nvSpPr>
        <p:spPr bwMode="auto">
          <a:xfrm>
            <a:off x="2635250" y="1690688"/>
            <a:ext cx="0" cy="9636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Load</a:t>
            </a:r>
          </a:p>
        </p:txBody>
      </p:sp>
      <p:grpSp>
        <p:nvGrpSpPr>
          <p:cNvPr id="106499" name="Group 3"/>
          <p:cNvGrpSpPr>
            <a:grpSpLocks/>
          </p:cNvGrpSpPr>
          <p:nvPr/>
        </p:nvGrpSpPr>
        <p:grpSpPr bwMode="auto">
          <a:xfrm>
            <a:off x="4264025" y="1373188"/>
            <a:ext cx="1198563" cy="2687637"/>
            <a:chOff x="3617" y="1156"/>
            <a:chExt cx="348" cy="781"/>
          </a:xfrm>
        </p:grpSpPr>
        <p:sp>
          <p:nvSpPr>
            <p:cNvPr id="106502" name="Line 4"/>
            <p:cNvSpPr>
              <a:spLocks noChangeShapeType="1"/>
            </p:cNvSpPr>
            <p:nvPr/>
          </p:nvSpPr>
          <p:spPr bwMode="auto">
            <a:xfrm>
              <a:off x="3751" y="1156"/>
              <a:ext cx="0" cy="305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3" name="Freeform 5"/>
            <p:cNvSpPr>
              <a:spLocks/>
            </p:cNvSpPr>
            <p:nvPr/>
          </p:nvSpPr>
          <p:spPr bwMode="auto">
            <a:xfrm>
              <a:off x="3751" y="1404"/>
              <a:ext cx="115" cy="235"/>
            </a:xfrm>
            <a:custGeom>
              <a:avLst/>
              <a:gdLst>
                <a:gd name="T0" fmla="*/ 0 w 230"/>
                <a:gd name="T1" fmla="*/ 0 h 471"/>
                <a:gd name="T2" fmla="*/ 1 w 230"/>
                <a:gd name="T3" fmla="*/ 0 h 471"/>
                <a:gd name="T4" fmla="*/ 1 w 230"/>
                <a:gd name="T5" fmla="*/ 0 h 471"/>
                <a:gd name="T6" fmla="*/ 0 60000 65536"/>
                <a:gd name="T7" fmla="*/ 0 60000 65536"/>
                <a:gd name="T8" fmla="*/ 0 60000 65536"/>
                <a:gd name="T9" fmla="*/ 0 w 230"/>
                <a:gd name="T10" fmla="*/ 0 h 471"/>
                <a:gd name="T11" fmla="*/ 230 w 230"/>
                <a:gd name="T12" fmla="*/ 471 h 4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0" h="471">
                  <a:moveTo>
                    <a:pt x="0" y="0"/>
                  </a:moveTo>
                  <a:lnTo>
                    <a:pt x="230" y="0"/>
                  </a:lnTo>
                  <a:lnTo>
                    <a:pt x="230" y="47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4" name="Freeform 6"/>
            <p:cNvSpPr>
              <a:spLocks/>
            </p:cNvSpPr>
            <p:nvPr/>
          </p:nvSpPr>
          <p:spPr bwMode="auto">
            <a:xfrm>
              <a:off x="3840" y="1633"/>
              <a:ext cx="52" cy="76"/>
            </a:xfrm>
            <a:custGeom>
              <a:avLst/>
              <a:gdLst>
                <a:gd name="T0" fmla="*/ 1 w 102"/>
                <a:gd name="T1" fmla="*/ 0 h 153"/>
                <a:gd name="T2" fmla="*/ 1 w 102"/>
                <a:gd name="T3" fmla="*/ 0 h 153"/>
                <a:gd name="T4" fmla="*/ 0 w 102"/>
                <a:gd name="T5" fmla="*/ 0 h 153"/>
                <a:gd name="T6" fmla="*/ 1 w 102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153"/>
                <a:gd name="T14" fmla="*/ 102 w 102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153">
                  <a:moveTo>
                    <a:pt x="102" y="0"/>
                  </a:moveTo>
                  <a:lnTo>
                    <a:pt x="51" y="153"/>
                  </a:lnTo>
                  <a:lnTo>
                    <a:pt x="0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5" name="Line 7"/>
            <p:cNvSpPr>
              <a:spLocks noChangeShapeType="1"/>
            </p:cNvSpPr>
            <p:nvPr/>
          </p:nvSpPr>
          <p:spPr bwMode="auto">
            <a:xfrm>
              <a:off x="3636" y="1328"/>
              <a:ext cx="11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506" name="Rectangle 8"/>
            <p:cNvSpPr>
              <a:spLocks noChangeArrowheads="1"/>
            </p:cNvSpPr>
            <p:nvPr/>
          </p:nvSpPr>
          <p:spPr bwMode="auto">
            <a:xfrm>
              <a:off x="3617" y="1498"/>
              <a:ext cx="185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Loadbus</a:t>
              </a:r>
            </a:p>
          </p:txBody>
        </p:sp>
        <p:sp>
          <p:nvSpPr>
            <p:cNvPr id="106507" name="Rectangle 9"/>
            <p:cNvSpPr>
              <a:spLocks noChangeArrowheads="1"/>
            </p:cNvSpPr>
            <p:nvPr/>
          </p:nvSpPr>
          <p:spPr bwMode="auto">
            <a:xfrm>
              <a:off x="3808" y="1737"/>
              <a:ext cx="125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LOAD</a:t>
              </a:r>
            </a:p>
          </p:txBody>
        </p:sp>
        <p:sp>
          <p:nvSpPr>
            <p:cNvPr id="106508" name="Rectangle 10"/>
            <p:cNvSpPr>
              <a:spLocks noChangeArrowheads="1"/>
            </p:cNvSpPr>
            <p:nvPr/>
          </p:nvSpPr>
          <p:spPr bwMode="auto">
            <a:xfrm>
              <a:off x="3937" y="1737"/>
              <a:ext cx="25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1</a:t>
              </a:r>
            </a:p>
          </p:txBody>
        </p:sp>
        <p:sp>
          <p:nvSpPr>
            <p:cNvPr id="106509" name="Rectangle 11"/>
            <p:cNvSpPr>
              <a:spLocks noChangeArrowheads="1"/>
            </p:cNvSpPr>
            <p:nvPr/>
          </p:nvSpPr>
          <p:spPr bwMode="auto">
            <a:xfrm>
              <a:off x="3778" y="1823"/>
              <a:ext cx="110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1000 </a:t>
              </a:r>
            </a:p>
          </p:txBody>
        </p:sp>
        <p:sp>
          <p:nvSpPr>
            <p:cNvPr id="106510" name="Rectangle 12"/>
            <p:cNvSpPr>
              <a:spLocks noChangeArrowheads="1"/>
            </p:cNvSpPr>
            <p:nvPr/>
          </p:nvSpPr>
          <p:spPr bwMode="auto">
            <a:xfrm>
              <a:off x="3901" y="1823"/>
              <a:ext cx="64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kW</a:t>
              </a:r>
            </a:p>
          </p:txBody>
        </p:sp>
        <p:sp>
          <p:nvSpPr>
            <p:cNvPr id="106511" name="Rectangle 13"/>
            <p:cNvSpPr>
              <a:spLocks noChangeArrowheads="1"/>
            </p:cNvSpPr>
            <p:nvPr/>
          </p:nvSpPr>
          <p:spPr bwMode="auto">
            <a:xfrm>
              <a:off x="3777" y="1884"/>
              <a:ext cx="24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0</a:t>
              </a:r>
            </a:p>
          </p:txBody>
        </p:sp>
        <p:sp>
          <p:nvSpPr>
            <p:cNvPr id="106512" name="Rectangle 14"/>
            <p:cNvSpPr>
              <a:spLocks noChangeArrowheads="1"/>
            </p:cNvSpPr>
            <p:nvPr/>
          </p:nvSpPr>
          <p:spPr bwMode="auto">
            <a:xfrm>
              <a:off x="3804" y="1884"/>
              <a:ext cx="12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.</a:t>
              </a:r>
            </a:p>
          </p:txBody>
        </p:sp>
        <p:sp>
          <p:nvSpPr>
            <p:cNvPr id="106513" name="Rectangle 15"/>
            <p:cNvSpPr>
              <a:spLocks noChangeArrowheads="1"/>
            </p:cNvSpPr>
            <p:nvPr/>
          </p:nvSpPr>
          <p:spPr bwMode="auto">
            <a:xfrm>
              <a:off x="3826" y="1884"/>
              <a:ext cx="61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95 </a:t>
              </a:r>
            </a:p>
          </p:txBody>
        </p:sp>
        <p:sp>
          <p:nvSpPr>
            <p:cNvPr id="106514" name="Rectangle 16"/>
            <p:cNvSpPr>
              <a:spLocks noChangeArrowheads="1"/>
            </p:cNvSpPr>
            <p:nvPr/>
          </p:nvSpPr>
          <p:spPr bwMode="auto">
            <a:xfrm>
              <a:off x="3895" y="1884"/>
              <a:ext cx="57" cy="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219075" indent="-219075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PF</a:t>
              </a:r>
            </a:p>
          </p:txBody>
        </p:sp>
      </p:grpSp>
      <p:sp>
        <p:nvSpPr>
          <p:cNvPr id="106500" name="Rectangle 17"/>
          <p:cNvSpPr>
            <a:spLocks noChangeArrowheads="1"/>
          </p:cNvSpPr>
          <p:nvPr/>
        </p:nvSpPr>
        <p:spPr bwMode="auto">
          <a:xfrm>
            <a:off x="1179513" y="4483100"/>
            <a:ext cx="6235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New Load.LOAD1  Bus1=LoadBus  kV=12.47  kW=1000  PF=.95</a:t>
            </a:r>
          </a:p>
        </p:txBody>
      </p:sp>
      <p:sp>
        <p:nvSpPr>
          <p:cNvPr id="106501" name="Text Box 18"/>
          <p:cNvSpPr txBox="1">
            <a:spLocks noChangeArrowheads="1"/>
          </p:cNvSpPr>
          <p:nvPr/>
        </p:nvSpPr>
        <p:spPr bwMode="auto">
          <a:xfrm>
            <a:off x="947738" y="5100638"/>
            <a:ext cx="5816600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For 3-phase loads, use L-L kV and total kW</a:t>
            </a:r>
          </a:p>
          <a:p>
            <a:r>
              <a:rPr lang="en-US" altLang="en-US"/>
              <a:t>For 1-phase loads, typically use L-N kV and total kW </a:t>
            </a:r>
            <a:br>
              <a:rPr lang="en-US" altLang="en-US"/>
            </a:br>
            <a:r>
              <a:rPr lang="en-US" altLang="en-US"/>
              <a:t>unless L-L-connected; Then use L-L kV.</a:t>
            </a:r>
          </a:p>
        </p:txBody>
      </p:sp>
    </p:spTree>
    <p:extLst>
      <p:ext uri="{BB962C8B-B14F-4D97-AF65-F5344CB8AC3E}">
        <p14:creationId xmlns:p14="http://schemas.microsoft.com/office/powerpoint/2010/main" val="7934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Solving and Showing Results Reports</a:t>
            </a:r>
          </a:p>
        </p:txBody>
      </p:sp>
      <p:sp>
        <p:nvSpPr>
          <p:cNvPr id="10752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b="1" smtClean="0">
                <a:latin typeface="Courier New" panose="02070309020205020404" pitchFamily="49" charset="0"/>
              </a:rPr>
              <a:t>Solve</a:t>
            </a:r>
          </a:p>
          <a:p>
            <a:pPr lvl="2"/>
            <a:r>
              <a:rPr lang="en-US" altLang="en-US" b="1" smtClean="0">
                <a:latin typeface="Courier New" panose="02070309020205020404" pitchFamily="49" charset="0"/>
              </a:rPr>
              <a:t>Show summary  </a:t>
            </a:r>
            <a:r>
              <a:rPr lang="en-US" altLang="en-US" smtClean="0">
                <a:latin typeface="Courier New" panose="02070309020205020404" pitchFamily="49" charset="0"/>
              </a:rPr>
              <a:t>(power flow summary)</a:t>
            </a:r>
          </a:p>
          <a:p>
            <a:pPr lvl="1"/>
            <a:r>
              <a:rPr lang="en-US" altLang="en-US" b="1" smtClean="0">
                <a:latin typeface="Courier New" panose="02070309020205020404" pitchFamily="49" charset="0"/>
              </a:rPr>
              <a:t>Show Voltages</a:t>
            </a:r>
          </a:p>
          <a:p>
            <a:pPr lvl="1"/>
            <a:r>
              <a:rPr lang="en-US" altLang="en-US" b="1" smtClean="0">
                <a:latin typeface="Courier New" panose="02070309020205020404" pitchFamily="49" charset="0"/>
              </a:rPr>
              <a:t>Show Currents</a:t>
            </a:r>
          </a:p>
          <a:p>
            <a:pPr lvl="1"/>
            <a:r>
              <a:rPr lang="en-US" altLang="en-US" b="1" smtClean="0">
                <a:latin typeface="Courier New" panose="02070309020205020404" pitchFamily="49" charset="0"/>
              </a:rPr>
              <a:t>Show Powers kVA elements</a:t>
            </a:r>
          </a:p>
          <a:p>
            <a:pPr lvl="1"/>
            <a:endParaRPr lang="en-US" altLang="en-US" b="1" smtClean="0">
              <a:latin typeface="Courier New" panose="02070309020205020404" pitchFamily="49" charset="0"/>
            </a:endParaRPr>
          </a:p>
          <a:p>
            <a:r>
              <a:rPr lang="en-US" altLang="en-US" smtClean="0"/>
              <a:t>Also</a:t>
            </a:r>
          </a:p>
          <a:p>
            <a:pPr lvl="1"/>
            <a:r>
              <a:rPr lang="en-US" altLang="en-US" smtClean="0"/>
              <a:t>Export …   (creates CSV files)</a:t>
            </a:r>
          </a:p>
          <a:p>
            <a:pPr lvl="1"/>
            <a:r>
              <a:rPr lang="en-US" altLang="en-US" smtClean="0"/>
              <a:t>Plot …</a:t>
            </a:r>
          </a:p>
        </p:txBody>
      </p:sp>
    </p:spTree>
    <p:extLst>
      <p:ext uri="{BB962C8B-B14F-4D97-AF65-F5344CB8AC3E}">
        <p14:creationId xmlns:p14="http://schemas.microsoft.com/office/powerpoint/2010/main" val="42167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 smtClean="0"/>
              <a:t>DGScreener</a:t>
            </a:r>
            <a:r>
              <a:rPr lang="en-US" dirty="0" smtClean="0"/>
              <a:t> Connection to </a:t>
            </a:r>
            <a:r>
              <a:rPr lang="en-US" dirty="0" err="1" smtClean="0"/>
              <a:t>OpenDSS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66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563" y="150608"/>
            <a:ext cx="8595360" cy="731520"/>
          </a:xfrm>
        </p:spPr>
        <p:txBody>
          <a:bodyPr/>
          <a:lstStyle/>
          <a:p>
            <a:r>
              <a:rPr lang="en-US" dirty="0" smtClean="0"/>
              <a:t>DG Screener Structure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3270324" y="2754275"/>
            <a:ext cx="3216536" cy="21192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OpenDSS</a:t>
            </a: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259567" y="1032734"/>
            <a:ext cx="3216536" cy="8821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DG Screener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50023" y="1914862"/>
            <a:ext cx="0" cy="8394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3943" y="2033196"/>
            <a:ext cx="2474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DSS Scripts</a:t>
            </a:r>
          </a:p>
          <a:p>
            <a:r>
              <a:rPr lang="en-US" dirty="0" smtClean="0"/>
              <a:t>(Text)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05194" y="1954347"/>
            <a:ext cx="211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OpenDSS</a:t>
            </a:r>
            <a:r>
              <a:rPr lang="en-US" dirty="0" smtClean="0"/>
              <a:t> COM Interface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550485" y="2523587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51698" y="2523587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152911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54124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55337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56550" y="2539122"/>
            <a:ext cx="161365" cy="2151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631167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932380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5233593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534806" y="1899327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5836019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6137232" y="1914862"/>
            <a:ext cx="0" cy="6242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4389120" y="2130014"/>
            <a:ext cx="1936376" cy="20455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26" name="Straight Connector 25"/>
          <p:cNvCxnSpPr>
            <a:stCxn id="24" idx="6"/>
          </p:cNvCxnSpPr>
          <p:nvPr/>
        </p:nvCxnSpPr>
        <p:spPr bwMode="auto">
          <a:xfrm flipV="1">
            <a:off x="6325496" y="2130014"/>
            <a:ext cx="570156" cy="1022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Flowchart: Magnetic Disk 26"/>
          <p:cNvSpPr/>
          <p:nvPr/>
        </p:nvSpPr>
        <p:spPr bwMode="auto">
          <a:xfrm>
            <a:off x="3205778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Flowchart: Magnetic Disk 27"/>
          <p:cNvSpPr/>
          <p:nvPr/>
        </p:nvSpPr>
        <p:spPr bwMode="auto">
          <a:xfrm>
            <a:off x="4173965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Flowchart: Magnetic Disk 28"/>
          <p:cNvSpPr/>
          <p:nvPr/>
        </p:nvSpPr>
        <p:spPr bwMode="auto">
          <a:xfrm>
            <a:off x="5873669" y="5395515"/>
            <a:ext cx="591671" cy="44106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9075" marR="0" indent="-219075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3501613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4469800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6201776" y="4873531"/>
            <a:ext cx="0" cy="6024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2476949" y="2334568"/>
            <a:ext cx="1073074" cy="754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845393" y="5836579"/>
            <a:ext cx="247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Circuit Templates and Case Files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58522" y="5846879"/>
            <a:ext cx="247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</a:t>
            </a:r>
            <a:r>
              <a:rPr lang="en-US" dirty="0" err="1" smtClean="0"/>
              <a:t>OpenDSS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OpenDSS</a:t>
            </a:r>
            <a:r>
              <a:rPr lang="en-US" dirty="0" smtClean="0"/>
              <a:t> COM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Comparison of Distribution Systems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0" b="1" smtClean="0"/>
              <a:t>North American System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Primary (MV) system is extensive, complex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Secondary (LV) is short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4-5 houses per distribution transformer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120/240 V single-phase (“split phase”) service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1 Industrial customer per distribution transformer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Or multiple transformers per customer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/>
              <a:t>Extended by adding transformer + wire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en-US" sz="2200" b="1" smtClean="0"/>
              <a:t>European Style System</a:t>
            </a:r>
          </a:p>
          <a:p>
            <a:pPr lvl="1"/>
            <a:r>
              <a:rPr lang="en-US" altLang="en-US" sz="2200" smtClean="0"/>
              <a:t>MV System has simpler structure</a:t>
            </a:r>
          </a:p>
          <a:p>
            <a:pPr lvl="1"/>
            <a:r>
              <a:rPr lang="en-US" altLang="en-US" sz="2200" smtClean="0"/>
              <a:t>LV System (400 V) is extensive</a:t>
            </a:r>
          </a:p>
          <a:p>
            <a:pPr lvl="1"/>
            <a:r>
              <a:rPr lang="en-US" altLang="en-US" sz="2200" smtClean="0"/>
              <a:t>Perhaps 100 residences on MV/LV transformer</a:t>
            </a:r>
          </a:p>
          <a:p>
            <a:pPr lvl="2"/>
            <a:r>
              <a:rPr lang="en-US" altLang="en-US" smtClean="0"/>
              <a:t>230/400 V 3-phase</a:t>
            </a:r>
          </a:p>
          <a:p>
            <a:pPr lvl="1"/>
            <a:r>
              <a:rPr lang="en-US" altLang="en-US" sz="2200" smtClean="0"/>
              <a:t>Extended by adding wire</a:t>
            </a:r>
          </a:p>
          <a:p>
            <a:pPr lvl="2"/>
            <a:r>
              <a:rPr lang="en-US" altLang="en-US" smtClean="0"/>
              <a:t>Fewer transformers</a:t>
            </a:r>
          </a:p>
        </p:txBody>
      </p:sp>
    </p:spTree>
    <p:extLst>
      <p:ext uri="{BB962C8B-B14F-4D97-AF65-F5344CB8AC3E}">
        <p14:creationId xmlns:p14="http://schemas.microsoft.com/office/powerpoint/2010/main" val="26189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Two Implementations of OpenDSS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/>
              <a:t>Stand-alone EXE</a:t>
            </a:r>
          </a:p>
          <a:p>
            <a:pPr lvl="1"/>
            <a:r>
              <a:rPr lang="en-US" altLang="en-US" smtClean="0"/>
              <a:t>32-bit</a:t>
            </a:r>
          </a:p>
          <a:p>
            <a:pPr lvl="1"/>
            <a:r>
              <a:rPr lang="en-US" altLang="en-US" smtClean="0"/>
              <a:t>64-bit</a:t>
            </a:r>
          </a:p>
          <a:p>
            <a:pPr lvl="1"/>
            <a:r>
              <a:rPr lang="en-US" altLang="en-US" smtClean="0"/>
              <a:t>Use this to develop text scripts to study problems</a:t>
            </a:r>
          </a:p>
          <a:p>
            <a:r>
              <a:rPr lang="en-US" altLang="en-US" b="1" smtClean="0"/>
              <a:t>In-Process COM Server</a:t>
            </a:r>
          </a:p>
          <a:p>
            <a:pPr lvl="1"/>
            <a:r>
              <a:rPr lang="en-US" altLang="en-US" smtClean="0"/>
              <a:t>32-bit</a:t>
            </a:r>
          </a:p>
          <a:p>
            <a:pPr lvl="1"/>
            <a:r>
              <a:rPr lang="en-US" altLang="en-US" smtClean="0"/>
              <a:t>64-bit</a:t>
            </a:r>
          </a:p>
          <a:p>
            <a:pPr lvl="1"/>
            <a:r>
              <a:rPr lang="en-US" altLang="en-US" smtClean="0"/>
              <a:t>Use this to link OpenDSS to other programs</a:t>
            </a:r>
          </a:p>
          <a:p>
            <a:pPr lvl="2"/>
            <a:r>
              <a:rPr lang="en-US" altLang="en-US" smtClean="0"/>
              <a:t>Automate the program</a:t>
            </a:r>
          </a:p>
          <a:p>
            <a:pPr lvl="2"/>
            <a:r>
              <a:rPr lang="en-US" altLang="en-US" smtClean="0"/>
              <a:t>Execute complex algorithms</a:t>
            </a:r>
          </a:p>
        </p:txBody>
      </p:sp>
    </p:spTree>
    <p:extLst>
      <p:ext uri="{BB962C8B-B14F-4D97-AF65-F5344CB8AC3E}">
        <p14:creationId xmlns:p14="http://schemas.microsoft.com/office/powerpoint/2010/main" val="9062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DSS Structure</a:t>
            </a:r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3124200" y="1828800"/>
            <a:ext cx="3276600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b="1">
                <a:solidFill>
                  <a:schemeClr val="tx1"/>
                </a:solidFill>
              </a:rPr>
              <a:t>Main Simulation Engine</a:t>
            </a:r>
          </a:p>
        </p:txBody>
      </p:sp>
      <p:sp>
        <p:nvSpPr>
          <p:cNvPr id="135172" name="AutoShape 4"/>
          <p:cNvSpPr>
            <a:spLocks noChangeArrowheads="1"/>
          </p:cNvSpPr>
          <p:nvPr/>
        </p:nvSpPr>
        <p:spPr bwMode="auto">
          <a:xfrm>
            <a:off x="4267200" y="4724400"/>
            <a:ext cx="762000" cy="1143000"/>
          </a:xfrm>
          <a:prstGeom prst="flowChartMagneticDisk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5173" name="Line 5"/>
          <p:cNvSpPr>
            <a:spLocks noChangeShapeType="1"/>
          </p:cNvSpPr>
          <p:nvPr/>
        </p:nvSpPr>
        <p:spPr bwMode="auto">
          <a:xfrm>
            <a:off x="2514600" y="19812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4" name="Line 6"/>
          <p:cNvSpPr>
            <a:spLocks noChangeShapeType="1"/>
          </p:cNvSpPr>
          <p:nvPr/>
        </p:nvSpPr>
        <p:spPr bwMode="auto">
          <a:xfrm>
            <a:off x="2743200" y="22860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5" name="Line 7"/>
          <p:cNvSpPr>
            <a:spLocks noChangeShapeType="1"/>
          </p:cNvSpPr>
          <p:nvPr/>
        </p:nvSpPr>
        <p:spPr bwMode="auto">
          <a:xfrm>
            <a:off x="2743200" y="24384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6" name="Line 8"/>
          <p:cNvSpPr>
            <a:spLocks noChangeShapeType="1"/>
          </p:cNvSpPr>
          <p:nvPr/>
        </p:nvSpPr>
        <p:spPr bwMode="auto">
          <a:xfrm>
            <a:off x="2743200" y="25908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7" name="Line 9"/>
          <p:cNvSpPr>
            <a:spLocks noChangeShapeType="1"/>
          </p:cNvSpPr>
          <p:nvPr/>
        </p:nvSpPr>
        <p:spPr bwMode="auto">
          <a:xfrm>
            <a:off x="2743200" y="27432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8" name="Line 10"/>
          <p:cNvSpPr>
            <a:spLocks noChangeShapeType="1"/>
          </p:cNvSpPr>
          <p:nvPr/>
        </p:nvSpPr>
        <p:spPr bwMode="auto">
          <a:xfrm>
            <a:off x="2743200" y="28956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9" name="Line 11"/>
          <p:cNvSpPr>
            <a:spLocks noChangeShapeType="1"/>
          </p:cNvSpPr>
          <p:nvPr/>
        </p:nvSpPr>
        <p:spPr bwMode="auto">
          <a:xfrm>
            <a:off x="2743200" y="30480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0" name="Line 12"/>
          <p:cNvSpPr>
            <a:spLocks noChangeShapeType="1"/>
          </p:cNvSpPr>
          <p:nvPr/>
        </p:nvSpPr>
        <p:spPr bwMode="auto">
          <a:xfrm>
            <a:off x="2743200" y="32004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1" name="Line 13"/>
          <p:cNvSpPr>
            <a:spLocks noChangeShapeType="1"/>
          </p:cNvSpPr>
          <p:nvPr/>
        </p:nvSpPr>
        <p:spPr bwMode="auto">
          <a:xfrm>
            <a:off x="2743200" y="33528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2" name="Line 14"/>
          <p:cNvSpPr>
            <a:spLocks noChangeShapeType="1"/>
          </p:cNvSpPr>
          <p:nvPr/>
        </p:nvSpPr>
        <p:spPr bwMode="auto">
          <a:xfrm>
            <a:off x="2743200" y="35052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3" name="Line 15"/>
          <p:cNvSpPr>
            <a:spLocks noChangeShapeType="1"/>
          </p:cNvSpPr>
          <p:nvPr/>
        </p:nvSpPr>
        <p:spPr bwMode="auto">
          <a:xfrm>
            <a:off x="2743200" y="36576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4" name="Line 16"/>
          <p:cNvSpPr>
            <a:spLocks noChangeShapeType="1"/>
          </p:cNvSpPr>
          <p:nvPr/>
        </p:nvSpPr>
        <p:spPr bwMode="auto">
          <a:xfrm>
            <a:off x="2743200" y="3810000"/>
            <a:ext cx="381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5" name="Text Box 17"/>
          <p:cNvSpPr txBox="1">
            <a:spLocks noChangeArrowheads="1"/>
          </p:cNvSpPr>
          <p:nvPr/>
        </p:nvSpPr>
        <p:spPr bwMode="auto">
          <a:xfrm>
            <a:off x="1219200" y="2667000"/>
            <a:ext cx="129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tx1"/>
                </a:solidFill>
              </a:rPr>
              <a:t>COM Interface</a:t>
            </a:r>
          </a:p>
        </p:txBody>
      </p:sp>
      <p:sp>
        <p:nvSpPr>
          <p:cNvPr id="135186" name="Text Box 18"/>
          <p:cNvSpPr txBox="1">
            <a:spLocks noChangeArrowheads="1"/>
          </p:cNvSpPr>
          <p:nvPr/>
        </p:nvSpPr>
        <p:spPr bwMode="auto">
          <a:xfrm>
            <a:off x="381000" y="175260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tx1"/>
                </a:solidFill>
              </a:rPr>
              <a:t>Scripts</a:t>
            </a:r>
          </a:p>
        </p:txBody>
      </p:sp>
      <p:sp>
        <p:nvSpPr>
          <p:cNvPr id="135187" name="Line 19"/>
          <p:cNvSpPr>
            <a:spLocks noChangeShapeType="1"/>
          </p:cNvSpPr>
          <p:nvPr/>
        </p:nvSpPr>
        <p:spPr bwMode="auto">
          <a:xfrm>
            <a:off x="1524000" y="1981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8" name="AutoShape 20"/>
          <p:cNvSpPr>
            <a:spLocks/>
          </p:cNvSpPr>
          <p:nvPr/>
        </p:nvSpPr>
        <p:spPr bwMode="auto">
          <a:xfrm>
            <a:off x="2362200" y="2286000"/>
            <a:ext cx="304800" cy="1600200"/>
          </a:xfrm>
          <a:prstGeom prst="leftBrace">
            <a:avLst>
              <a:gd name="adj1" fmla="val 437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5189" name="Line 21"/>
          <p:cNvSpPr>
            <a:spLocks noChangeShapeType="1"/>
          </p:cNvSpPr>
          <p:nvPr/>
        </p:nvSpPr>
        <p:spPr bwMode="auto">
          <a:xfrm>
            <a:off x="4648200" y="41910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0" name="Text Box 22"/>
          <p:cNvSpPr txBox="1">
            <a:spLocks noChangeArrowheads="1"/>
          </p:cNvSpPr>
          <p:nvPr/>
        </p:nvSpPr>
        <p:spPr bwMode="auto">
          <a:xfrm>
            <a:off x="4800600" y="4267200"/>
            <a:ext cx="129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tx1"/>
                </a:solidFill>
              </a:rPr>
              <a:t>Scripts, Results</a:t>
            </a:r>
          </a:p>
        </p:txBody>
      </p:sp>
      <p:sp>
        <p:nvSpPr>
          <p:cNvPr id="135191" name="Rectangle 23"/>
          <p:cNvSpPr>
            <a:spLocks noChangeArrowheads="1"/>
          </p:cNvSpPr>
          <p:nvPr/>
        </p:nvSpPr>
        <p:spPr bwMode="auto">
          <a:xfrm>
            <a:off x="7315200" y="2590800"/>
            <a:ext cx="914400" cy="990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35192" name="Text Box 24"/>
          <p:cNvSpPr txBox="1">
            <a:spLocks noChangeArrowheads="1"/>
          </p:cNvSpPr>
          <p:nvPr/>
        </p:nvSpPr>
        <p:spPr bwMode="auto">
          <a:xfrm>
            <a:off x="7086600" y="3733800"/>
            <a:ext cx="1295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tx1"/>
                </a:solidFill>
              </a:rPr>
              <a:t>User-Written DLLs</a:t>
            </a:r>
          </a:p>
        </p:txBody>
      </p:sp>
      <p:sp>
        <p:nvSpPr>
          <p:cNvPr id="135193" name="AutoShape 25"/>
          <p:cNvSpPr>
            <a:spLocks noChangeArrowheads="1"/>
          </p:cNvSpPr>
          <p:nvPr/>
        </p:nvSpPr>
        <p:spPr bwMode="auto">
          <a:xfrm flipH="1">
            <a:off x="6400800" y="2895600"/>
            <a:ext cx="533400" cy="381000"/>
          </a:xfrm>
          <a:prstGeom prst="chevron">
            <a:avLst>
              <a:gd name="adj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5194" name="AutoShape 26"/>
          <p:cNvSpPr>
            <a:spLocks noChangeArrowheads="1"/>
          </p:cNvSpPr>
          <p:nvPr/>
        </p:nvSpPr>
        <p:spPr bwMode="auto">
          <a:xfrm flipH="1">
            <a:off x="6858000" y="2895600"/>
            <a:ext cx="457200" cy="381000"/>
          </a:xfrm>
          <a:prstGeom prst="homePlate">
            <a:avLst>
              <a:gd name="adj" fmla="val 30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5195" name="Text Box 18"/>
          <p:cNvSpPr txBox="1">
            <a:spLocks noChangeArrowheads="1"/>
          </p:cNvSpPr>
          <p:nvPr/>
        </p:nvSpPr>
        <p:spPr bwMode="auto">
          <a:xfrm>
            <a:off x="1828800" y="1600200"/>
            <a:ext cx="1295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en-US" sz="1800">
                <a:solidFill>
                  <a:schemeClr val="tx1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514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OpenDSSEngine.DSS is Registered</a:t>
            </a:r>
          </a:p>
        </p:txBody>
      </p:sp>
      <p:pic>
        <p:nvPicPr>
          <p:cNvPr id="136195" name="Picture 3" descr="Registry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890713"/>
            <a:ext cx="87534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3783013" y="4252913"/>
            <a:ext cx="51054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5000"/>
              </a:lnSpc>
              <a:spcBef>
                <a:spcPct val="0"/>
              </a:spcBef>
              <a:spcAft>
                <a:spcPct val="25000"/>
              </a:spcAft>
              <a:buFontTx/>
              <a:buChar char="•"/>
            </a:pPr>
            <a:r>
              <a:rPr lang="en-US" altLang="en-US"/>
              <a:t>The Server shows up as “</a:t>
            </a:r>
            <a:r>
              <a:rPr lang="en-US" altLang="en-US" b="1"/>
              <a:t>OpenDSSEngine.DSS</a:t>
            </a:r>
            <a:r>
              <a:rPr lang="en-US" altLang="en-US"/>
              <a:t>” in the </a:t>
            </a:r>
            <a:r>
              <a:rPr lang="en-US" altLang="en-US" b="1"/>
              <a:t>Windows Registry</a:t>
            </a:r>
          </a:p>
          <a:p>
            <a:endParaRPr lang="en-US" altLang="en-US"/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 flipH="1" flipV="1">
            <a:off x="2640013" y="4252913"/>
            <a:ext cx="1295400" cy="30480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36198" name="Oval 6"/>
          <p:cNvSpPr>
            <a:spLocks noChangeArrowheads="1"/>
          </p:cNvSpPr>
          <p:nvPr/>
        </p:nvSpPr>
        <p:spPr bwMode="auto">
          <a:xfrm>
            <a:off x="430213" y="4024313"/>
            <a:ext cx="2209800" cy="838200"/>
          </a:xfrm>
          <a:prstGeom prst="ellips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6199" name="Text Box 7"/>
          <p:cNvSpPr txBox="1">
            <a:spLocks noChangeArrowheads="1"/>
          </p:cNvSpPr>
          <p:nvPr/>
        </p:nvSpPr>
        <p:spPr bwMode="auto">
          <a:xfrm>
            <a:off x="5611813" y="3338513"/>
            <a:ext cx="2743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/>
              <a:t>GUID</a:t>
            </a:r>
          </a:p>
        </p:txBody>
      </p:sp>
      <p:sp>
        <p:nvSpPr>
          <p:cNvPr id="136200" name="AutoShape 8"/>
          <p:cNvSpPr>
            <a:spLocks/>
          </p:cNvSpPr>
          <p:nvPr/>
        </p:nvSpPr>
        <p:spPr bwMode="auto">
          <a:xfrm rot="-5400000">
            <a:off x="6640513" y="1624013"/>
            <a:ext cx="457200" cy="2819400"/>
          </a:xfrm>
          <a:prstGeom prst="leftBrace">
            <a:avLst>
              <a:gd name="adj1" fmla="val 513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6201" name="Text Box 9"/>
          <p:cNvSpPr txBox="1">
            <a:spLocks noChangeArrowheads="1"/>
          </p:cNvSpPr>
          <p:nvPr/>
        </p:nvSpPr>
        <p:spPr bwMode="auto">
          <a:xfrm>
            <a:off x="333375" y="1470025"/>
            <a:ext cx="4683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/>
              <a:t>Windows Registry Entry</a:t>
            </a: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382588" y="5386388"/>
            <a:ext cx="80184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9075" indent="-219075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/>
              <a:t>The OpenDSS is now available to any program on the computer</a:t>
            </a:r>
          </a:p>
        </p:txBody>
      </p:sp>
    </p:spTree>
    <p:extLst>
      <p:ext uri="{BB962C8B-B14F-4D97-AF65-F5344CB8AC3E}">
        <p14:creationId xmlns:p14="http://schemas.microsoft.com/office/powerpoint/2010/main" val="32987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Linking Your Program to the COM Server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dirty="0" smtClean="0"/>
              <a:t>Examples of accessing the COM server in various languages</a:t>
            </a:r>
          </a:p>
          <a:p>
            <a:pPr eaLnBrk="1" hangingPunct="1"/>
            <a:r>
              <a:rPr lang="en-US" altLang="en-US" dirty="0" smtClean="0"/>
              <a:t>In MATLAB:</a:t>
            </a:r>
          </a:p>
          <a:p>
            <a:pPr lvl="1" eaLnBrk="1" hangingPunct="1"/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=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actxserver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(‘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OpenDSSEngine.DSS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’);</a:t>
            </a:r>
          </a:p>
          <a:p>
            <a:pPr eaLnBrk="1" hangingPunct="1"/>
            <a:r>
              <a:rPr lang="en-US" altLang="en-US" dirty="0" smtClean="0"/>
              <a:t>In VBA:</a:t>
            </a:r>
          </a:p>
          <a:p>
            <a:pPr lvl="1" eaLnBrk="1" hangingPunct="1"/>
            <a:r>
              <a:rPr lang="en-US" altLang="en-US" sz="1800" b="1" dirty="0" smtClean="0">
                <a:latin typeface="Courier New" panose="02070309020205020404" pitchFamily="49" charset="0"/>
              </a:rPr>
              <a:t>Public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As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OpenDSSEngine.DSS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/>
            </a:r>
            <a:br>
              <a:rPr lang="en-US" altLang="en-US" sz="1800" b="1" dirty="0" smtClean="0">
                <a:latin typeface="Courier New" panose="02070309020205020404" pitchFamily="49" charset="0"/>
              </a:rPr>
            </a:br>
            <a:r>
              <a:rPr lang="en-US" altLang="en-US" sz="1800" b="1" dirty="0" smtClean="0">
                <a:latin typeface="Courier New" panose="02070309020205020404" pitchFamily="49" charset="0"/>
              </a:rPr>
              <a:t>Set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= New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OpenDSSEngine.DSS</a:t>
            </a:r>
            <a:endParaRPr lang="en-US" altLang="en-US" sz="1800" b="1" dirty="0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dirty="0" smtClean="0"/>
              <a:t>In </a:t>
            </a:r>
            <a:r>
              <a:rPr lang="en-US" altLang="en-US" dirty="0" err="1" smtClean="0"/>
              <a:t>Dephi</a:t>
            </a:r>
            <a:endParaRPr lang="en-US" altLang="en-US" dirty="0" smtClean="0"/>
          </a:p>
          <a:p>
            <a:pPr lvl="1" eaLnBrk="1" hangingPunct="1"/>
            <a:r>
              <a:rPr lang="en-US" altLang="en-US" sz="1800" b="1" dirty="0" smtClean="0">
                <a:latin typeface="Courier New" panose="02070309020205020404" pitchFamily="49" charset="0"/>
              </a:rPr>
              <a:t>{Import Type Library}</a:t>
            </a:r>
          </a:p>
          <a:p>
            <a:pPr lvl="1" eaLnBrk="1" hangingPunct="1"/>
            <a:r>
              <a:rPr lang="en-US" altLang="en-US" sz="1800" b="1" dirty="0" smtClean="0">
                <a:latin typeface="Courier New" panose="02070309020205020404" pitchFamily="49" charset="0"/>
              </a:rPr>
              <a:t>Type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: IDSS;      </a:t>
            </a:r>
            <a:r>
              <a:rPr lang="en-US" altLang="en-US" sz="1800" b="1" dirty="0" smtClean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 This is how DG Screener does it!</a:t>
            </a:r>
            <a:endParaRPr lang="en-US" altLang="en-US" sz="1800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1" eaLnBrk="1" hangingPunct="1"/>
            <a:r>
              <a:rPr lang="en-US" altLang="en-US" sz="1800" b="1" dirty="0" smtClean="0">
                <a:latin typeface="Courier New" panose="02070309020205020404" pitchFamily="49" charset="0"/>
              </a:rPr>
              <a:t>…</a:t>
            </a:r>
          </a:p>
          <a:p>
            <a:pPr lvl="1" eaLnBrk="1" hangingPunct="1"/>
            <a:r>
              <a:rPr lang="en-US" altLang="en-US" sz="1800" b="1" dirty="0" err="1" smtClean="0">
                <a:latin typeface="Courier New" panose="02070309020205020404" pitchFamily="49" charset="0"/>
              </a:rPr>
              <a:t>DSSObj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 := </a:t>
            </a:r>
            <a:r>
              <a:rPr lang="en-US" altLang="en-US" sz="1800" b="1" dirty="0" err="1" smtClean="0">
                <a:latin typeface="Courier New" panose="02070309020205020404" pitchFamily="49" charset="0"/>
              </a:rPr>
              <a:t>coDSS.Create</a:t>
            </a:r>
            <a:r>
              <a:rPr lang="en-US" altLang="en-US" sz="1800" b="1" dirty="0" smtClean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buFontTx/>
              <a:buNone/>
            </a:pPr>
            <a:endParaRPr lang="en-US" altLang="en-US" sz="1800" dirty="0" smtClean="0">
              <a:latin typeface="Courier New" panose="02070309020205020404" pitchFamily="49" charset="0"/>
            </a:endParaRPr>
          </a:p>
          <a:p>
            <a:pPr lvl="1" eaLnBrk="1" hangingPunct="1"/>
            <a:endParaRPr lang="en-US" altLang="en-US" sz="1600" dirty="0" smtClean="0">
              <a:latin typeface="Courier New" panose="02070309020205020404" pitchFamily="49" charset="0"/>
            </a:endParaRP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766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Linking Your Program to the COM Server, 2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 PYTHON: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win32com.client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 DSS: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self.engine = win32com.client.Dispatch("OpenDSSEngine.DSS")</a:t>
            </a:r>
          </a:p>
          <a:p>
            <a:pPr eaLnBrk="1" hangingPunct="1"/>
            <a:endParaRPr lang="en-US" altLang="en-US" sz="1800" b="1" smtClean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In C#: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(Project &gt;Add Reference   … select OpenDSSEngine)</a:t>
            </a:r>
          </a:p>
          <a:p>
            <a:pPr lvl="1" eaLnBrk="1" hangingPunct="1"/>
            <a:endParaRPr lang="en-US" altLang="en-US" sz="1800" b="1" smtClean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Using OpenDSSEngine;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Public DSS DSSObj;</a:t>
            </a:r>
          </a:p>
          <a:p>
            <a:pPr lvl="1" eaLnBrk="1" hangingPunct="1"/>
            <a:r>
              <a:rPr lang="en-US" altLang="en-US" sz="1800" b="1" smtClean="0">
                <a:latin typeface="Courier New" panose="02070309020205020404" pitchFamily="49" charset="0"/>
              </a:rPr>
              <a:t>DSSObj = new DSS();</a:t>
            </a:r>
          </a:p>
          <a:p>
            <a:pPr eaLnBrk="1" hangingPunct="1">
              <a:buFontTx/>
              <a:buNone/>
            </a:pPr>
            <a:endParaRPr lang="en-US" altLang="en-US" sz="1800" smtClean="0">
              <a:latin typeface="Courier New" panose="02070309020205020404" pitchFamily="49" charset="0"/>
            </a:endParaRPr>
          </a:p>
          <a:p>
            <a:pPr lvl="1" eaLnBrk="1" hangingPunct="1"/>
            <a:endParaRPr lang="en-US" altLang="en-US" sz="1600" smtClean="0">
              <a:latin typeface="Courier New" panose="02070309020205020404" pitchFamily="49" charset="0"/>
            </a:endParaRP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702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OpenDSS COM Interfaces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mtClean="0"/>
              <a:t>There are many interfaces supplied by the COM server</a:t>
            </a:r>
          </a:p>
          <a:p>
            <a:pPr eaLnBrk="1" hangingPunct="1">
              <a:lnSpc>
                <a:spcPct val="85000"/>
              </a:lnSpc>
            </a:pPr>
            <a:endParaRPr lang="en-US" altLang="en-US" smtClean="0"/>
          </a:p>
          <a:p>
            <a:pPr eaLnBrk="1" hangingPunct="1">
              <a:lnSpc>
                <a:spcPct val="85000"/>
              </a:lnSpc>
            </a:pPr>
            <a:r>
              <a:rPr lang="en-US" altLang="en-US" smtClean="0"/>
              <a:t>There is one registered </a:t>
            </a:r>
            <a:r>
              <a:rPr lang="en-US" altLang="en-US" i="1" smtClean="0"/>
              <a:t>In-Process COM</a:t>
            </a:r>
            <a:r>
              <a:rPr lang="en-US" altLang="en-US" smtClean="0"/>
              <a:t> interface: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b="1" i="1" smtClean="0"/>
              <a:t>OpenDSSEngine.DSS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The DSS interface is the one your program instantiates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The DSS interface then creates all the others.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This is for simplicity for users who are not necessarily familiar with COM programming</a:t>
            </a:r>
          </a:p>
        </p:txBody>
      </p:sp>
    </p:spTree>
    <p:extLst>
      <p:ext uri="{BB962C8B-B14F-4D97-AF65-F5344CB8AC3E}">
        <p14:creationId xmlns:p14="http://schemas.microsoft.com/office/powerpoint/2010/main" val="26493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“Active objects” concept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  <a:buFontTx/>
              <a:buNone/>
            </a:pPr>
            <a:r>
              <a:rPr lang="en-US" altLang="en-US" smtClean="0"/>
              <a:t>.The interfaces generally act on the </a:t>
            </a:r>
            <a:r>
              <a:rPr lang="en-US" altLang="en-US" b="1" u="sng" smtClean="0"/>
              <a:t>ACTIVE object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Active circuit, 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Active circuit element, 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Active bus, etc.</a:t>
            </a:r>
          </a:p>
          <a:p>
            <a:pPr lvl="1" eaLnBrk="1" hangingPunct="1">
              <a:lnSpc>
                <a:spcPct val="85000"/>
              </a:lnSpc>
            </a:pPr>
            <a:endParaRPr lang="en-US" altLang="en-US" smtClean="0"/>
          </a:p>
          <a:p>
            <a:pPr eaLnBrk="1" hangingPunct="1">
              <a:lnSpc>
                <a:spcPct val="85000"/>
              </a:lnSpc>
            </a:pPr>
            <a:r>
              <a:rPr lang="en-US" altLang="en-US" smtClean="0"/>
              <a:t>The interfaces generally point to the active object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mtClean="0"/>
              <a:t>To work with another object, change the active object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There are methods for selecting objects</a:t>
            </a:r>
          </a:p>
          <a:p>
            <a:pPr lvl="2" eaLnBrk="1" hangingPunct="1">
              <a:lnSpc>
                <a:spcPct val="85000"/>
              </a:lnSpc>
            </a:pPr>
            <a:r>
              <a:rPr lang="en-US" altLang="en-US" smtClean="0"/>
              <a:t>You may also use script commands</a:t>
            </a:r>
          </a:p>
        </p:txBody>
      </p:sp>
    </p:spTree>
    <p:extLst>
      <p:ext uri="{BB962C8B-B14F-4D97-AF65-F5344CB8AC3E}">
        <p14:creationId xmlns:p14="http://schemas.microsoft.com/office/powerpoint/2010/main" val="990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COM 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easiest way for most users to view the </a:t>
            </a:r>
            <a:r>
              <a:rPr lang="en-US" dirty="0" err="1" smtClean="0"/>
              <a:t>OpenDSS</a:t>
            </a:r>
            <a:r>
              <a:rPr lang="en-US" dirty="0" smtClean="0"/>
              <a:t> COM interface is to use Microsoft Excel</a:t>
            </a:r>
          </a:p>
          <a:p>
            <a:r>
              <a:rPr lang="en-US" dirty="0" smtClean="0"/>
              <a:t>Procedure</a:t>
            </a:r>
          </a:p>
          <a:p>
            <a:pPr lvl="1"/>
            <a:r>
              <a:rPr lang="en-US" dirty="0" smtClean="0"/>
              <a:t>Start Excel</a:t>
            </a:r>
          </a:p>
          <a:p>
            <a:pPr lvl="1"/>
            <a:r>
              <a:rPr lang="en-US" dirty="0" smtClean="0"/>
              <a:t>Alt-F11 to open VBA Editor</a:t>
            </a:r>
          </a:p>
          <a:p>
            <a:pPr lvl="1"/>
            <a:r>
              <a:rPr lang="en-US" dirty="0" smtClean="0"/>
              <a:t>Connect to </a:t>
            </a:r>
            <a:r>
              <a:rPr lang="en-US" dirty="0" err="1" smtClean="0"/>
              <a:t>OpenDSS</a:t>
            </a:r>
            <a:r>
              <a:rPr lang="en-US" dirty="0" smtClean="0"/>
              <a:t> Engine via Tools&gt;References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12" y="3698063"/>
            <a:ext cx="2105025" cy="1762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92" y="3402419"/>
            <a:ext cx="3930750" cy="31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07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COM 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Open the Object Browser (F2)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Change to </a:t>
            </a:r>
            <a:r>
              <a:rPr lang="en-US" dirty="0" err="1" smtClean="0"/>
              <a:t>OpenDSSEngine</a:t>
            </a:r>
            <a:r>
              <a:rPr lang="en-US" dirty="0" smtClean="0"/>
              <a:t> library only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9020"/>
            <a:ext cx="2971800" cy="146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35" y="3998247"/>
            <a:ext cx="2514402" cy="194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66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DSS Interface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32004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800" dirty="0"/>
              <a:t>This is the </a:t>
            </a:r>
            <a:r>
              <a:rPr lang="en-US" altLang="en-US" sz="1800" b="1" dirty="0"/>
              <a:t>main interface</a:t>
            </a:r>
            <a:r>
              <a:rPr lang="en-US" altLang="en-US" sz="1800" dirty="0"/>
              <a:t>. It is instantiated upon loading </a:t>
            </a:r>
            <a:r>
              <a:rPr lang="en-US" altLang="en-US" sz="1800" b="1" dirty="0" err="1"/>
              <a:t>OpenDSSEngine.DSS</a:t>
            </a:r>
            <a:r>
              <a:rPr lang="en-US" altLang="en-US" sz="1800" dirty="0"/>
              <a:t> and then instantiates all other interfaces internally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228600" y="3124200"/>
            <a:ext cx="3200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Call the Start(0) method to initialize the DSS</a:t>
            </a:r>
          </a:p>
        </p:txBody>
      </p:sp>
      <p:pic>
        <p:nvPicPr>
          <p:cNvPr id="141317" name="Picture 5" descr="DSS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45720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8" name="Line 6"/>
          <p:cNvSpPr>
            <a:spLocks noChangeShapeType="1"/>
          </p:cNvSpPr>
          <p:nvPr/>
        </p:nvSpPr>
        <p:spPr bwMode="auto">
          <a:xfrm>
            <a:off x="2895600" y="3429000"/>
            <a:ext cx="2971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1319" name="Text Box 7"/>
          <p:cNvSpPr txBox="1">
            <a:spLocks noChangeArrowheads="1"/>
          </p:cNvSpPr>
          <p:nvPr/>
        </p:nvSpPr>
        <p:spPr bwMode="auto">
          <a:xfrm>
            <a:off x="5162550" y="4791075"/>
            <a:ext cx="3200400" cy="590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/>
              <a:t>DSS Class Functions (methods) and Properties</a:t>
            </a:r>
          </a:p>
        </p:txBody>
      </p:sp>
      <p:sp>
        <p:nvSpPr>
          <p:cNvPr id="141320" name="Line 8"/>
          <p:cNvSpPr>
            <a:spLocks noChangeShapeType="1"/>
          </p:cNvSpPr>
          <p:nvPr/>
        </p:nvSpPr>
        <p:spPr bwMode="auto">
          <a:xfrm flipH="1" flipV="1">
            <a:off x="6943725" y="3933825"/>
            <a:ext cx="1228725" cy="695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2014 PowerPoint Theme">
  <a:themeElements>
    <a:clrScheme name="EPRI Color Theme 2015">
      <a:dk1>
        <a:srgbClr val="000000"/>
      </a:dk1>
      <a:lt1>
        <a:srgbClr val="FFFFFF"/>
      </a:lt1>
      <a:dk2>
        <a:srgbClr val="000099"/>
      </a:dk2>
      <a:lt2>
        <a:srgbClr val="595959"/>
      </a:lt2>
      <a:accent1>
        <a:srgbClr val="006699"/>
      </a:accent1>
      <a:accent2>
        <a:srgbClr val="A50021"/>
      </a:accent2>
      <a:accent3>
        <a:srgbClr val="30BE30"/>
      </a:accent3>
      <a:accent4>
        <a:srgbClr val="FF8000"/>
      </a:accent4>
      <a:accent5>
        <a:srgbClr val="8409FF"/>
      </a:accent5>
      <a:accent6>
        <a:srgbClr val="FFCC00"/>
      </a:accent6>
      <a:hlink>
        <a:srgbClr val="0000FF"/>
      </a:hlink>
      <a:folHlink>
        <a:srgbClr val="FF00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219075" marR="0" indent="-219075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B04359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D4B0B5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A432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4FE3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0013C5"/>
        </a:dk2>
        <a:lt2>
          <a:srgbClr val="B2B2B2"/>
        </a:lt2>
        <a:accent1>
          <a:srgbClr val="A50021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5C8A"/>
        </a:accent6>
        <a:hlink>
          <a:srgbClr val="FF9933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ank.potx" id="{AAFB9D1B-35E4-40DD-BFF2-72A69482738E}" vid="{BD943182-28FE-48A7-B4D8-370F934635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9d4eb815-23ed-48d9-b0c1-2b9ce0016f4e">EPRI PowerPoint Template</Categor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101F030D76349B9BDDCB7E839049A" ma:contentTypeVersion="1" ma:contentTypeDescription="Create a new document." ma:contentTypeScope="" ma:versionID="734fc11b70f2696fea1b768389187637">
  <xsd:schema xmlns:xsd="http://www.w3.org/2001/XMLSchema" xmlns:xs="http://www.w3.org/2001/XMLSchema" xmlns:p="http://schemas.microsoft.com/office/2006/metadata/properties" xmlns:ns2="9d4eb815-23ed-48d9-b0c1-2b9ce0016f4e" targetNamespace="http://schemas.microsoft.com/office/2006/metadata/properties" ma:root="true" ma:fieldsID="2b4a09c436e99444c649b2400fdb07dc" ns2:_="">
    <xsd:import namespace="9d4eb815-23ed-48d9-b0c1-2b9ce0016f4e"/>
    <xsd:element name="properties">
      <xsd:complexType>
        <xsd:sequence>
          <xsd:element name="documentManagement">
            <xsd:complexType>
              <xsd:all>
                <xsd:element ref="ns2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eb815-23ed-48d9-b0c1-2b9ce0016f4e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format="Dropdown" ma:internalName="Category">
      <xsd:simpleType>
        <xsd:restriction base="dms:Choice">
          <xsd:enumeration value="EPRI PowerPoint Template"/>
          <xsd:enumeration value="Design Templates"/>
          <xsd:enumeration value="EPRI Letterhead"/>
          <xsd:enumeration value="Events, Conferences, Meetings"/>
          <xsd:enumeration value="Miscellaneo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EBDA1C-3F33-4EE3-BDED-78F5DE9DB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072DC6-9302-4FAA-A99E-EA9C9ED5BCA5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d4eb815-23ed-48d9-b0c1-2b9ce0016f4e"/>
  </ds:schemaRefs>
</ds:datastoreItem>
</file>

<file path=customXml/itemProps3.xml><?xml version="1.0" encoding="utf-8"?>
<ds:datastoreItem xmlns:ds="http://schemas.openxmlformats.org/officeDocument/2006/customXml" ds:itemID="{0AA014E7-6418-4043-883B-C28489D9BA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4eb815-23ed-48d9-b0c1-2b9ce0016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2015 PowerPoint-Template</Template>
  <TotalTime>354</TotalTime>
  <Words>6573</Words>
  <Application>Microsoft Office PowerPoint</Application>
  <PresentationFormat>On-screen Show (4:3)</PresentationFormat>
  <Paragraphs>1440</Paragraphs>
  <Slides>174</Slides>
  <Notes>94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174</vt:i4>
      </vt:variant>
    </vt:vector>
  </HeadingPairs>
  <TitlesOfParts>
    <vt:vector size="187" baseType="lpstr">
      <vt:lpstr>Arial</vt:lpstr>
      <vt:lpstr>Arial Black</vt:lpstr>
      <vt:lpstr>Arial Narrow</vt:lpstr>
      <vt:lpstr>Calibri</vt:lpstr>
      <vt:lpstr>Courier New</vt:lpstr>
      <vt:lpstr>Symbol</vt:lpstr>
      <vt:lpstr>Tahoma</vt:lpstr>
      <vt:lpstr>Times</vt:lpstr>
      <vt:lpstr>Times New Roman</vt:lpstr>
      <vt:lpstr>Wingdings</vt:lpstr>
      <vt:lpstr>1_2014 PowerPoint Theme</vt:lpstr>
      <vt:lpstr>Document</vt:lpstr>
      <vt:lpstr>Equation</vt:lpstr>
      <vt:lpstr>DG Screener/ OpenDSS Training Workshop</vt:lpstr>
      <vt:lpstr>Agenda</vt:lpstr>
      <vt:lpstr>Agenda</vt:lpstr>
      <vt:lpstr>Introduction to Distribution Systems and Modeling</vt:lpstr>
      <vt:lpstr>The DG Screener is a front-end user interface to the EPRI OpenDSS Program</vt:lpstr>
      <vt:lpstr>Typical North American Distribution System</vt:lpstr>
      <vt:lpstr>Typical European Style System</vt:lpstr>
      <vt:lpstr>Comparisons of Systems</vt:lpstr>
      <vt:lpstr>Comparison of Distribution Systems</vt:lpstr>
      <vt:lpstr>Introduction to DG Screener</vt:lpstr>
      <vt:lpstr>DG Screener is a Front-end to the OpenDSS Program</vt:lpstr>
      <vt:lpstr>DG Screener Structure</vt:lpstr>
      <vt:lpstr>Install Both 32-bit and 64-bit Versions of OpenDSS</vt:lpstr>
      <vt:lpstr>Installed Files for DG Screener</vt:lpstr>
      <vt:lpstr>Help Files</vt:lpstr>
      <vt:lpstr>Shape Library Files  (Partial)</vt:lpstr>
      <vt:lpstr>Circuit Templates</vt:lpstr>
      <vt:lpstr>Inside a BaseScript File</vt:lpstr>
      <vt:lpstr>Example General-Purpose OpenDSS Scripts</vt:lpstr>
      <vt:lpstr>Starting DG Screener</vt:lpstr>
      <vt:lpstr>Main Screen</vt:lpstr>
      <vt:lpstr>Voltage Profile for Single Power Flow</vt:lpstr>
      <vt:lpstr>Introduction to OpenDSS</vt:lpstr>
      <vt:lpstr>OpenDSS</vt:lpstr>
      <vt:lpstr>What is the OpenDSS? </vt:lpstr>
      <vt:lpstr>What is the OpenDSS? (cont’d)</vt:lpstr>
      <vt:lpstr>Built-in Solution Modes</vt:lpstr>
      <vt:lpstr>Controls</vt:lpstr>
      <vt:lpstr>Overall Model Concept (1997)</vt:lpstr>
      <vt:lpstr>Control Modes </vt:lpstr>
      <vt:lpstr>User Interfaces Currently Implemented</vt:lpstr>
      <vt:lpstr>Why Scripting and COM?</vt:lpstr>
      <vt:lpstr>What is COM?</vt:lpstr>
      <vt:lpstr>SourceForge.Net Links for OpenDSS</vt:lpstr>
      <vt:lpstr>Discussion Forum &amp; News for OpenDSS</vt:lpstr>
      <vt:lpstr>Installing</vt:lpstr>
      <vt:lpstr>Validation of OpenDSS</vt:lpstr>
      <vt:lpstr>What can OpenDSS be used for?</vt:lpstr>
      <vt:lpstr>What has OpenDSS be used for? </vt:lpstr>
      <vt:lpstr>What’s Next?</vt:lpstr>
      <vt:lpstr>EPRI’s Vision</vt:lpstr>
      <vt:lpstr>How Does OpenDSS Work?</vt:lpstr>
      <vt:lpstr>The Math …</vt:lpstr>
      <vt:lpstr>Primitive Y Matrix</vt:lpstr>
      <vt:lpstr>Primitive Y Matrix, cont’d</vt:lpstr>
      <vt:lpstr>What about 3-phase elements?</vt:lpstr>
      <vt:lpstr>The Network Model</vt:lpstr>
      <vt:lpstr>Nodal Admittance Equations</vt:lpstr>
      <vt:lpstr>Solving the Power Flow</vt:lpstr>
      <vt:lpstr>Load (a PC Element)</vt:lpstr>
      <vt:lpstr>Load  - 3-phase Y connected</vt:lpstr>
      <vt:lpstr>Load  - 3-phase Delta connected</vt:lpstr>
      <vt:lpstr>Load Models  (Present version)</vt:lpstr>
      <vt:lpstr>Standard P + jQ (constant power) Load Model</vt:lpstr>
      <vt:lpstr>Standard P + jQ Load Model  (Model=1)</vt:lpstr>
      <vt:lpstr>Power Flow Solution Algorithm</vt:lpstr>
      <vt:lpstr>Putting it All Together</vt:lpstr>
      <vt:lpstr>Putting it All Together</vt:lpstr>
      <vt:lpstr>Circuit Modeling Basics in OpenDSS</vt:lpstr>
      <vt:lpstr>DSS Bus Model  (Bus ≠ Node)</vt:lpstr>
      <vt:lpstr>DSS Terminal Definition</vt:lpstr>
      <vt:lpstr>Power Delivery Elements</vt:lpstr>
      <vt:lpstr>Power Conversion Elements</vt:lpstr>
      <vt:lpstr>Specifying Bus Connections</vt:lpstr>
      <vt:lpstr>Specifying Bus Connections</vt:lpstr>
      <vt:lpstr>Specifying Bus Connections</vt:lpstr>
      <vt:lpstr>Specifying Bus Connections</vt:lpstr>
      <vt:lpstr>Possible Gotcha: Specifying Two Ungrounded-Wye Capacitors on Same Bus</vt:lpstr>
      <vt:lpstr>Circuit Element Conductors are Connected to the Nodes of Buses</vt:lpstr>
      <vt:lpstr>Example: Connections for 1-Phase Residential Transformer Used in North America</vt:lpstr>
      <vt:lpstr>All Terminals of a Circuit Element Have Same Number of Conductors</vt:lpstr>
      <vt:lpstr>OpenDSS Scripting Basics</vt:lpstr>
      <vt:lpstr>A Basic Script (Class Exercise)</vt:lpstr>
      <vt:lpstr>A Basic Script (Class Exercise)</vt:lpstr>
      <vt:lpstr>A Basic Script (Class Exercise)</vt:lpstr>
      <vt:lpstr>A Basic Script (Class Exercise)</vt:lpstr>
      <vt:lpstr>A Basic Script (Class Exercise)</vt:lpstr>
      <vt:lpstr>A Basic Script (Class Exercise)</vt:lpstr>
      <vt:lpstr>A Basic Script (Class Exercise)</vt:lpstr>
      <vt:lpstr>A Basic Script (Class Exercise)</vt:lpstr>
      <vt:lpstr>Circuit</vt:lpstr>
      <vt:lpstr>Vsource Element Note</vt:lpstr>
      <vt:lpstr>20 MVA Substation Transformer</vt:lpstr>
      <vt:lpstr>The Line</vt:lpstr>
      <vt:lpstr>The Load</vt:lpstr>
      <vt:lpstr>Solving and Showing Results Reports</vt:lpstr>
      <vt:lpstr>DGScreener Connection to OpenDSS</vt:lpstr>
      <vt:lpstr>DG Screener Structure</vt:lpstr>
      <vt:lpstr>OpenDSS COM Interface</vt:lpstr>
      <vt:lpstr>Two Implementations of OpenDSS</vt:lpstr>
      <vt:lpstr>DSS Structure</vt:lpstr>
      <vt:lpstr>OpenDSSEngine.DSS is Registered</vt:lpstr>
      <vt:lpstr>Linking Your Program to the COM Server</vt:lpstr>
      <vt:lpstr>Linking Your Program to the COM Server, 2</vt:lpstr>
      <vt:lpstr>OpenDSS COM Interfaces</vt:lpstr>
      <vt:lpstr>“Active objects” concept</vt:lpstr>
      <vt:lpstr>Viewing the COM Interface </vt:lpstr>
      <vt:lpstr>Viewing the COM Interface </vt:lpstr>
      <vt:lpstr>The DSS Interface</vt:lpstr>
      <vt:lpstr>DG Screener Circuit Model Templates</vt:lpstr>
      <vt:lpstr>DG Screener Circuit Model Templates</vt:lpstr>
      <vt:lpstr>DG Screener Circuit Model Templates</vt:lpstr>
      <vt:lpstr>DG Screener Circuit Model Templates</vt:lpstr>
      <vt:lpstr>Examining Transactions between OpenDSS and DG Screener</vt:lpstr>
      <vt:lpstr>The Recorder File</vt:lpstr>
      <vt:lpstr>The DG Screener Screens</vt:lpstr>
      <vt:lpstr>Voltage Change Analysis</vt:lpstr>
      <vt:lpstr>Short Circuit Analysis</vt:lpstr>
      <vt:lpstr>Open Conductor</vt:lpstr>
      <vt:lpstr>Islanding Screen</vt:lpstr>
      <vt:lpstr>Voltage Fluctuations Screen for Solar PV</vt:lpstr>
      <vt:lpstr>Class Exercise:  COM interface with VBA Example</vt:lpstr>
      <vt:lpstr>Steps Required to Do This</vt:lpstr>
      <vt:lpstr>The Code …</vt:lpstr>
      <vt:lpstr>Resulting Chart in Excel</vt:lpstr>
      <vt:lpstr>Other Excel Macros and Tips</vt:lpstr>
      <vt:lpstr>VBA Example</vt:lpstr>
      <vt:lpstr>VBA Example</vt:lpstr>
      <vt:lpstr>VBA Example</vt:lpstr>
      <vt:lpstr>Scripting for Larger Circuits</vt:lpstr>
      <vt:lpstr>Scripting Large Circuits</vt:lpstr>
      <vt:lpstr>Organizing Your Main Screen</vt:lpstr>
      <vt:lpstr>OpenDSS Registry Entries</vt:lpstr>
      <vt:lpstr>Organizing Your Main Screen</vt:lpstr>
      <vt:lpstr>A Common Sense Structuring of Script Files</vt:lpstr>
      <vt:lpstr>Organizing Run Scripts</vt:lpstr>
      <vt:lpstr>Organizing Your Master File</vt:lpstr>
      <vt:lpstr>Example:  IEEE 8500-Node Test Feeder</vt:lpstr>
      <vt:lpstr>Main Part of “Run” File</vt:lpstr>
      <vt:lpstr>The Master File</vt:lpstr>
      <vt:lpstr>Loadshapes and Smart Grid Simulation The Key to Dynamic Modeling</vt:lpstr>
      <vt:lpstr>Modeling Solar PV</vt:lpstr>
      <vt:lpstr>PVSystem in the OpenDSS </vt:lpstr>
      <vt:lpstr>Example Script </vt:lpstr>
      <vt:lpstr>Example Script</vt:lpstr>
      <vt:lpstr>Example Script (cont’d)</vt:lpstr>
      <vt:lpstr>Example Script (cont’d)</vt:lpstr>
      <vt:lpstr>Modeling PV Systems – Variability/Ramping – Single-Panel</vt:lpstr>
      <vt:lpstr>Modeling PV Systems – Variability/Ramping – 1 MW PV Array (same location as Single-Panel)</vt:lpstr>
      <vt:lpstr>Modeling PV Systems – Variability/Ramping – Significance of Solar Irradiance Resolution</vt:lpstr>
      <vt:lpstr>Modeling PV Systems for Distribution System Impact Assessment – Fault Response</vt:lpstr>
      <vt:lpstr>Modeling PV Systems for Distribution System Impact Assessment – Harmonic Response</vt:lpstr>
      <vt:lpstr>Modeling PV Systems for Distribution System Impact Assessment – Anti-Islanding</vt:lpstr>
      <vt:lpstr>‘Smart’ Inverter Control in the OpenDSS</vt:lpstr>
      <vt:lpstr>InvControl Control Object</vt:lpstr>
      <vt:lpstr>Volt-var Control Mode – Example Volt-var Curve</vt:lpstr>
      <vt:lpstr>InvControl in Volt-var Mode – Script</vt:lpstr>
      <vt:lpstr>Volt-watt Control Mode – Example Volt-watt Curve</vt:lpstr>
      <vt:lpstr>DRC Control Mode – Settings Curve</vt:lpstr>
      <vt:lpstr>Solar PV Analysis and Hosting Capacity</vt:lpstr>
      <vt:lpstr>Cloud Transients and Voltage Regulation</vt:lpstr>
      <vt:lpstr>Regulator Response for Series of Cloud Transients</vt:lpstr>
      <vt:lpstr>“Headroom” for PV</vt:lpstr>
      <vt:lpstr>Providing More Headroom</vt:lpstr>
      <vt:lpstr>Planning for the Long Term</vt:lpstr>
      <vt:lpstr>Use of Smart Inverters for Accommodating High-Penetration PV</vt:lpstr>
      <vt:lpstr>Increasing Hosting Capacity with Smart Inverters</vt:lpstr>
      <vt:lpstr>Scripting Storage Models</vt:lpstr>
      <vt:lpstr>Storage Element Model in EPRI’s OpenDSS</vt:lpstr>
      <vt:lpstr>StorageController Element in OpenDSS</vt:lpstr>
      <vt:lpstr>Simple Peak Shave Example with 3-Hour Storage</vt:lpstr>
      <vt:lpstr>Detail on Peak Shaving Application</vt:lpstr>
      <vt:lpstr>Using Storage to Extend Solar PV</vt:lpstr>
      <vt:lpstr>Using Storage for Smoothing PV</vt:lpstr>
      <vt:lpstr>Storage with Controller</vt:lpstr>
      <vt:lpstr>The Loadshape</vt:lpstr>
      <vt:lpstr>Result …</vt:lpstr>
      <vt:lpstr>Storage with DynaDLL</vt:lpstr>
      <vt:lpstr>Storage with Controller</vt:lpstr>
      <vt:lpstr>Using DGScreener to Generate Custom OpenDSS Models </vt:lpstr>
      <vt:lpstr>Misc. DG Screener Issues and Exercises</vt:lpstr>
      <vt:lpstr>Model for Direct-Connect Y-connected DG to avoid convergence issue</vt:lpstr>
      <vt:lpstr>Questions, Requests, Examples</vt:lpstr>
      <vt:lpstr>PowerPoint Presentation</vt:lpstr>
    </vt:vector>
  </TitlesOfParts>
  <Company>Electric Power Research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EPRI Default</dc:title>
  <dc:subject>Version 1.4</dc:subject>
  <dc:creator>Dugan, Roger</dc:creator>
  <dc:description>© 2015 Electric Power Research Institute, Inc. All rights reserved.</dc:description>
  <cp:lastModifiedBy>Dugan, Roger</cp:lastModifiedBy>
  <cp:revision>31</cp:revision>
  <cp:lastPrinted>2014-11-24T20:31:07Z</cp:lastPrinted>
  <dcterms:created xsi:type="dcterms:W3CDTF">2015-06-22T14:26:05Z</dcterms:created>
  <dcterms:modified xsi:type="dcterms:W3CDTF">2015-06-24T19:09:26Z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0x010100D67101F030D76349B9BDDCB7E839049A</vt:lpwstr>
  </property>
</Properties>
</file>